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88"/>
  </p:normalViewPr>
  <p:slideViewPr>
    <p:cSldViewPr snapToGrid="0">
      <p:cViewPr>
        <p:scale>
          <a:sx n="98" d="100"/>
          <a:sy n="98" d="100"/>
        </p:scale>
        <p:origin x="1112" y="5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9/10/24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9/10/24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9/10/24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9/10/24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9/10/24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9/10/24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9/10/24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9/10/24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9/10/24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prepa-physique.net/echelle-de-rythme/"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www.prepa-physique.net/mini-haies-footbal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F42573-EE20-F0C6-C7CA-F7A123BB98F8}"/>
              </a:ext>
            </a:extLst>
          </p:cNvPr>
          <p:cNvSpPr>
            <a:spLocks noGrp="1"/>
          </p:cNvSpPr>
          <p:nvPr>
            <p:ph type="ctrTitle"/>
          </p:nvPr>
        </p:nvSpPr>
        <p:spPr>
          <a:xfrm>
            <a:off x="1915385" y="2379887"/>
            <a:ext cx="8361229" cy="2098226"/>
          </a:xfrm>
        </p:spPr>
        <p:txBody>
          <a:bodyPr/>
          <a:lstStyle/>
          <a:p>
            <a:r>
              <a:rPr lang="fr-FR" dirty="0"/>
              <a:t>Présentation FC Comtal </a:t>
            </a:r>
          </a:p>
        </p:txBody>
      </p:sp>
    </p:spTree>
    <p:extLst>
      <p:ext uri="{BB962C8B-B14F-4D97-AF65-F5344CB8AC3E}">
        <p14:creationId xmlns:p14="http://schemas.microsoft.com/office/powerpoint/2010/main" val="1302336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ravail d'appuis football à haute intensité">
            <a:extLst>
              <a:ext uri="{FF2B5EF4-FFF2-40B4-BE49-F238E27FC236}">
                <a16:creationId xmlns:a16="http://schemas.microsoft.com/office/drawing/2014/main" id="{D7FD7EAD-BD70-BD61-58B2-B45503C145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6700" y="0"/>
            <a:ext cx="9118600" cy="5072896"/>
          </a:xfrm>
          <a:prstGeom prst="rect">
            <a:avLst/>
          </a:prstGeom>
          <a:noFill/>
          <a:extLst>
            <a:ext uri="{909E8E84-426E-40DD-AFC4-6F175D3DCCD1}">
              <a14:hiddenFill xmlns:a14="http://schemas.microsoft.com/office/drawing/2010/main">
                <a:solidFill>
                  <a:srgbClr val="FFFFFF"/>
                </a:solidFill>
              </a14:hiddenFill>
            </a:ext>
          </a:extLst>
        </p:spPr>
      </p:pic>
      <p:sp>
        <p:nvSpPr>
          <p:cNvPr id="4" name="ZoneTexte 3">
            <a:extLst>
              <a:ext uri="{FF2B5EF4-FFF2-40B4-BE49-F238E27FC236}">
                <a16:creationId xmlns:a16="http://schemas.microsoft.com/office/drawing/2014/main" id="{667B0A51-F853-7827-F74C-A4F1AAFC64C7}"/>
              </a:ext>
            </a:extLst>
          </p:cNvPr>
          <p:cNvSpPr txBox="1"/>
          <p:nvPr/>
        </p:nvSpPr>
        <p:spPr>
          <a:xfrm>
            <a:off x="740228" y="5072896"/>
            <a:ext cx="11125200" cy="1785104"/>
          </a:xfrm>
          <a:prstGeom prst="rect">
            <a:avLst/>
          </a:prstGeom>
          <a:noFill/>
        </p:spPr>
        <p:txBody>
          <a:bodyPr wrap="square" rtlCol="0">
            <a:spAutoFit/>
          </a:bodyPr>
          <a:lstStyle/>
          <a:p>
            <a:pPr algn="l" fontAlgn="base"/>
            <a:r>
              <a:rPr lang="fr-FR" sz="1100" dirty="0">
                <a:solidFill>
                  <a:srgbClr val="0A0A0A"/>
                </a:solidFill>
                <a:effectLst/>
                <a:latin typeface="Roboto" panose="02000000000000000000" pitchFamily="2" charset="0"/>
              </a:rPr>
              <a:t>Atelier 1Contourner</a:t>
            </a:r>
            <a:r>
              <a:rPr lang="fr-FR" sz="1100" dirty="0">
                <a:effectLst/>
                <a:latin typeface="Roboto" panose="02000000000000000000" pitchFamily="2" charset="0"/>
              </a:rPr>
              <a:t> les plots par l’extérieur en marquant les changements de direction (accélération)</a:t>
            </a:r>
          </a:p>
          <a:p>
            <a:pPr algn="l" fontAlgn="base"/>
            <a:r>
              <a:rPr lang="fr-FR" sz="1100" dirty="0">
                <a:effectLst/>
                <a:latin typeface="inherit"/>
              </a:rPr>
              <a:t>Atelier 2</a:t>
            </a:r>
            <a:r>
              <a:rPr lang="fr-FR" sz="1100" dirty="0">
                <a:latin typeface="Roboto" panose="02000000000000000000" pitchFamily="2" charset="0"/>
              </a:rPr>
              <a:t> </a:t>
            </a:r>
            <a:r>
              <a:rPr lang="fr-FR" sz="1100" dirty="0">
                <a:effectLst/>
                <a:latin typeface="Roboto" panose="02000000000000000000" pitchFamily="2" charset="0"/>
              </a:rPr>
              <a:t>Les cerceaux sont placés à distance raisonnable ! Le joueur prend appui d’un pied, atterrit sur celui en diagonale avec l’autre pied, et doit rebondir le plus vite possible pour reprendre appui sur le suivant… Attention, cet exercice doit se faire sur terrain sec ou non glissant.</a:t>
            </a:r>
          </a:p>
          <a:p>
            <a:pPr algn="l" fontAlgn="base"/>
            <a:r>
              <a:rPr lang="fr-FR" sz="1100" dirty="0">
                <a:effectLst/>
                <a:latin typeface="inherit"/>
              </a:rPr>
              <a:t>Atelier 3</a:t>
            </a:r>
            <a:r>
              <a:rPr lang="fr-FR" sz="1100" dirty="0">
                <a:latin typeface="Roboto" panose="02000000000000000000" pitchFamily="2" charset="0"/>
              </a:rPr>
              <a:t> </a:t>
            </a:r>
            <a:r>
              <a:rPr lang="fr-FR" sz="1100" dirty="0">
                <a:effectLst/>
                <a:latin typeface="Roboto" panose="02000000000000000000" pitchFamily="2" charset="0"/>
              </a:rPr>
              <a:t>Saut par-dessus les mini-haies pieds joints en marquant l’atterrissage </a:t>
            </a:r>
          </a:p>
          <a:p>
            <a:pPr algn="l" fontAlgn="base"/>
            <a:r>
              <a:rPr lang="fr-FR" sz="1100" dirty="0">
                <a:effectLst/>
                <a:latin typeface="inherit"/>
              </a:rPr>
              <a:t>Atelier 4</a:t>
            </a:r>
            <a:r>
              <a:rPr lang="fr-FR" sz="1100" dirty="0">
                <a:latin typeface="Roboto" panose="02000000000000000000" pitchFamily="2" charset="0"/>
              </a:rPr>
              <a:t> </a:t>
            </a:r>
            <a:r>
              <a:rPr lang="fr-FR" sz="1100" dirty="0">
                <a:effectLst/>
                <a:latin typeface="Roboto" panose="02000000000000000000" pitchFamily="2" charset="0"/>
              </a:rPr>
              <a:t>Sprint en ne prenant appui dans chaque cerceau qu’avec un seul pied </a:t>
            </a:r>
          </a:p>
          <a:p>
            <a:pPr algn="l" fontAlgn="base"/>
            <a:r>
              <a:rPr lang="fr-FR" sz="1100" dirty="0">
                <a:effectLst/>
                <a:latin typeface="inherit"/>
              </a:rPr>
              <a:t>Atelier 5</a:t>
            </a:r>
            <a:r>
              <a:rPr lang="fr-FR" sz="1100" dirty="0">
                <a:latin typeface="Roboto" panose="02000000000000000000" pitchFamily="2" charset="0"/>
              </a:rPr>
              <a:t> </a:t>
            </a:r>
            <a:r>
              <a:rPr lang="fr-FR" sz="1100" dirty="0">
                <a:effectLst/>
                <a:latin typeface="Roboto" panose="02000000000000000000" pitchFamily="2" charset="0"/>
              </a:rPr>
              <a:t>Slalom entre les joueurs (ou piquets) en plus vite possible. Cela nécessite donc de passer au plus près d’eux mais attention, ne pas les toucher (possibilité de mettre une sanction s’il y a une touche).</a:t>
            </a:r>
          </a:p>
          <a:p>
            <a:pPr algn="l" fontAlgn="base"/>
            <a:r>
              <a:rPr lang="fr-FR" sz="1100" dirty="0">
                <a:effectLst/>
                <a:latin typeface="inherit"/>
              </a:rPr>
              <a:t>Atelier 6 </a:t>
            </a:r>
            <a:r>
              <a:rPr lang="fr-FR" sz="1100" dirty="0">
                <a:effectLst/>
                <a:latin typeface="Roboto" panose="02000000000000000000" pitchFamily="2" charset="0"/>
              </a:rPr>
              <a:t>Idem que l’atelier 1 mais un peu plus long </a:t>
            </a:r>
          </a:p>
          <a:p>
            <a:pPr algn="l" fontAlgn="base"/>
            <a:r>
              <a:rPr lang="fr-FR" sz="1100" dirty="0">
                <a:effectLst/>
                <a:latin typeface="inherit"/>
              </a:rPr>
              <a:t>Atelier 7</a:t>
            </a:r>
            <a:r>
              <a:rPr lang="fr-FR" sz="1100" dirty="0">
                <a:latin typeface="Roboto" panose="02000000000000000000" pitchFamily="2" charset="0"/>
              </a:rPr>
              <a:t> </a:t>
            </a:r>
            <a:r>
              <a:rPr lang="fr-FR" sz="1100" dirty="0">
                <a:effectLst/>
                <a:latin typeface="Roboto" panose="02000000000000000000" pitchFamily="2" charset="0"/>
              </a:rPr>
              <a:t>Passer par-dessus les mini-haies en courant le plus vite possible (bien lever les genoux).</a:t>
            </a:r>
          </a:p>
          <a:p>
            <a:pPr algn="l" fontAlgn="base"/>
            <a:r>
              <a:rPr lang="fr-FR" sz="1100" dirty="0">
                <a:effectLst/>
                <a:latin typeface="inherit"/>
              </a:rPr>
              <a:t>Atelier 8 </a:t>
            </a:r>
            <a:r>
              <a:rPr lang="fr-FR" sz="1100" dirty="0">
                <a:effectLst/>
                <a:latin typeface="Roboto" panose="02000000000000000000" pitchFamily="2" charset="0"/>
              </a:rPr>
              <a:t>Retour en départ en récup active </a:t>
            </a:r>
            <a:endParaRPr lang="fr-FR" dirty="0"/>
          </a:p>
        </p:txBody>
      </p:sp>
    </p:spTree>
    <p:extLst>
      <p:ext uri="{BB962C8B-B14F-4D97-AF65-F5344CB8AC3E}">
        <p14:creationId xmlns:p14="http://schemas.microsoft.com/office/powerpoint/2010/main" val="2836655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6FDD3E-A4DB-B907-82B9-7CE28FDAE57E}"/>
              </a:ext>
            </a:extLst>
          </p:cNvPr>
          <p:cNvSpPr>
            <a:spLocks noGrp="1"/>
          </p:cNvSpPr>
          <p:nvPr>
            <p:ph type="title"/>
          </p:nvPr>
        </p:nvSpPr>
        <p:spPr/>
        <p:txBody>
          <a:bodyPr>
            <a:normAutofit/>
          </a:bodyPr>
          <a:lstStyle/>
          <a:p>
            <a:r>
              <a:rPr lang="fr-FR" sz="4000" dirty="0"/>
              <a:t>Retour au terrain après « grosse » blessure </a:t>
            </a:r>
          </a:p>
        </p:txBody>
      </p:sp>
      <p:sp>
        <p:nvSpPr>
          <p:cNvPr id="3" name="Espace réservé du contenu 2">
            <a:extLst>
              <a:ext uri="{FF2B5EF4-FFF2-40B4-BE49-F238E27FC236}">
                <a16:creationId xmlns:a16="http://schemas.microsoft.com/office/drawing/2014/main" id="{8D1EA997-9122-F676-88FA-793D4FFB84D5}"/>
              </a:ext>
            </a:extLst>
          </p:cNvPr>
          <p:cNvSpPr>
            <a:spLocks noGrp="1"/>
          </p:cNvSpPr>
          <p:nvPr>
            <p:ph idx="1"/>
          </p:nvPr>
        </p:nvSpPr>
        <p:spPr>
          <a:xfrm>
            <a:off x="1371600" y="1817649"/>
            <a:ext cx="9601200" cy="4449336"/>
          </a:xfrm>
        </p:spPr>
        <p:txBody>
          <a:bodyPr>
            <a:normAutofit lnSpcReduction="10000"/>
          </a:bodyPr>
          <a:lstStyle/>
          <a:p>
            <a:pPr marL="530352" lvl="1" indent="0">
              <a:buNone/>
            </a:pPr>
            <a:endParaRPr lang="fr-FR" dirty="0"/>
          </a:p>
          <a:p>
            <a:r>
              <a:rPr lang="fr-FR" dirty="0"/>
              <a:t>Instaurer une </a:t>
            </a:r>
            <a:r>
              <a:rPr lang="fr-FR" u="sng" dirty="0"/>
              <a:t>progressivité</a:t>
            </a:r>
            <a:r>
              <a:rPr lang="fr-FR" dirty="0"/>
              <a:t> dans la reprise jusqu’à la compétition:</a:t>
            </a:r>
          </a:p>
          <a:p>
            <a:pPr marL="0" indent="0">
              <a:buNone/>
            </a:pPr>
            <a:endParaRPr lang="fr-FR" dirty="0"/>
          </a:p>
          <a:p>
            <a:pPr marL="530352" lvl="1" indent="0">
              <a:buNone/>
            </a:pPr>
            <a:r>
              <a:rPr lang="fr-FR" dirty="0"/>
              <a:t>1) Un retour à la course progressif (souvent réalisé chez le kiné)</a:t>
            </a:r>
          </a:p>
          <a:p>
            <a:pPr marL="530352" lvl="1" indent="0">
              <a:buNone/>
            </a:pPr>
            <a:r>
              <a:rPr lang="fr-FR" dirty="0"/>
              <a:t>2) Un retour à l’entrainement en l’intégrant uniquement dans </a:t>
            </a:r>
            <a:r>
              <a:rPr lang="fr-FR" u="sng" dirty="0"/>
              <a:t>les phases de sans contact</a:t>
            </a:r>
            <a:r>
              <a:rPr lang="fr-FR" dirty="0"/>
              <a:t>: échauffement, travail technique, circuit de passes/finition, appuis ou joker dans les conservations/phases d’opposition</a:t>
            </a:r>
          </a:p>
          <a:p>
            <a:pPr marL="530352" lvl="1" indent="0">
              <a:buNone/>
            </a:pPr>
            <a:r>
              <a:rPr lang="fr-FR" dirty="0"/>
              <a:t>3) Un retour à l’entrainement avec contact</a:t>
            </a:r>
          </a:p>
          <a:p>
            <a:pPr marL="530352" lvl="1" indent="0">
              <a:buNone/>
            </a:pPr>
            <a:r>
              <a:rPr lang="fr-FR" dirty="0"/>
              <a:t>4) Retour au match</a:t>
            </a:r>
          </a:p>
          <a:p>
            <a:pPr marL="530352" lvl="1" indent="0">
              <a:buNone/>
            </a:pPr>
            <a:endParaRPr lang="fr-FR" dirty="0"/>
          </a:p>
          <a:p>
            <a:pPr marL="0" indent="0">
              <a:buNone/>
            </a:pPr>
            <a:r>
              <a:rPr lang="fr-FR" dirty="0"/>
              <a:t>Sur blessure dites de « longue durée » type ligament croisé, entorse grave de la cheville, rupture musculaire importante -&gt; minimum de 2 semaines pour les phases 2 et 3.</a:t>
            </a:r>
          </a:p>
          <a:p>
            <a:pPr lvl="1"/>
            <a:endParaRPr lang="fr-FR" dirty="0"/>
          </a:p>
        </p:txBody>
      </p:sp>
    </p:spTree>
    <p:extLst>
      <p:ext uri="{BB962C8B-B14F-4D97-AF65-F5344CB8AC3E}">
        <p14:creationId xmlns:p14="http://schemas.microsoft.com/office/powerpoint/2010/main" val="4011775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EBE032-E9B5-E22C-08F9-0E24905D6385}"/>
              </a:ext>
            </a:extLst>
          </p:cNvPr>
          <p:cNvSpPr>
            <a:spLocks noGrp="1"/>
          </p:cNvSpPr>
          <p:nvPr>
            <p:ph type="title"/>
          </p:nvPr>
        </p:nvSpPr>
        <p:spPr/>
        <p:txBody>
          <a:bodyPr/>
          <a:lstStyle/>
          <a:p>
            <a:r>
              <a:rPr lang="fr-FR" dirty="0"/>
              <a:t>Gestion des pathologies de croissance</a:t>
            </a:r>
          </a:p>
        </p:txBody>
      </p:sp>
      <p:sp>
        <p:nvSpPr>
          <p:cNvPr id="3" name="Espace réservé du contenu 2">
            <a:extLst>
              <a:ext uri="{FF2B5EF4-FFF2-40B4-BE49-F238E27FC236}">
                <a16:creationId xmlns:a16="http://schemas.microsoft.com/office/drawing/2014/main" id="{750F1E4D-6825-DFF5-F5B3-7D42F76952A8}"/>
              </a:ext>
            </a:extLst>
          </p:cNvPr>
          <p:cNvSpPr>
            <a:spLocks noGrp="1"/>
          </p:cNvSpPr>
          <p:nvPr>
            <p:ph idx="1"/>
          </p:nvPr>
        </p:nvSpPr>
        <p:spPr/>
        <p:txBody>
          <a:bodyPr/>
          <a:lstStyle/>
          <a:p>
            <a:r>
              <a:rPr lang="fr-FR" dirty="0"/>
              <a:t>Souvent confronter aux pathologies de croissance :</a:t>
            </a:r>
          </a:p>
          <a:p>
            <a:pPr lvl="1"/>
            <a:r>
              <a:rPr lang="fr-FR" dirty="0"/>
              <a:t>Maladie d’Osgood Schlatter (genou, à partir de 12 ans -&gt; gros pic de croissance)</a:t>
            </a:r>
          </a:p>
          <a:p>
            <a:pPr lvl="1"/>
            <a:r>
              <a:rPr lang="fr-FR" dirty="0"/>
              <a:t>Maladie de Sever (talon, sujet plus jeune)</a:t>
            </a:r>
          </a:p>
          <a:p>
            <a:pPr lvl="1"/>
            <a:endParaRPr lang="fr-FR" dirty="0"/>
          </a:p>
          <a:p>
            <a:r>
              <a:rPr lang="fr-FR" dirty="0"/>
              <a:t>Management un peu différent qu’une blessure traumatique.</a:t>
            </a:r>
          </a:p>
          <a:p>
            <a:r>
              <a:rPr lang="fr-FR" dirty="0"/>
              <a:t>Instaurer un repos relatif, et non complet. Ne pas couper toutes les activités. Moduler la charge en limitant les activités contraignantes (sauts +++)</a:t>
            </a:r>
          </a:p>
          <a:p>
            <a:r>
              <a:rPr lang="fr-FR" dirty="0"/>
              <a:t>Consigne actuelle: pratiquer l’activité tant que la douleur ne dépasse pas 3/10.</a:t>
            </a:r>
          </a:p>
          <a:p>
            <a:endParaRPr lang="fr-FR" dirty="0"/>
          </a:p>
        </p:txBody>
      </p:sp>
    </p:spTree>
    <p:extLst>
      <p:ext uri="{BB962C8B-B14F-4D97-AF65-F5344CB8AC3E}">
        <p14:creationId xmlns:p14="http://schemas.microsoft.com/office/powerpoint/2010/main" val="3464901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C751D4-2E3F-3163-7658-F2F60388F719}"/>
              </a:ext>
            </a:extLst>
          </p:cNvPr>
          <p:cNvSpPr>
            <a:spLocks noGrp="1"/>
          </p:cNvSpPr>
          <p:nvPr>
            <p:ph type="title"/>
          </p:nvPr>
        </p:nvSpPr>
        <p:spPr/>
        <p:txBody>
          <a:bodyPr/>
          <a:lstStyle/>
          <a:p>
            <a:r>
              <a:rPr lang="fr-FR" dirty="0"/>
              <a:t>Première intention sur blessure</a:t>
            </a:r>
          </a:p>
        </p:txBody>
      </p:sp>
      <p:sp>
        <p:nvSpPr>
          <p:cNvPr id="3" name="Espace réservé du contenu 2">
            <a:extLst>
              <a:ext uri="{FF2B5EF4-FFF2-40B4-BE49-F238E27FC236}">
                <a16:creationId xmlns:a16="http://schemas.microsoft.com/office/drawing/2014/main" id="{E131AC56-5B7B-E5D8-1E70-967A58E19383}"/>
              </a:ext>
            </a:extLst>
          </p:cNvPr>
          <p:cNvSpPr>
            <a:spLocks noGrp="1"/>
          </p:cNvSpPr>
          <p:nvPr>
            <p:ph idx="1"/>
          </p:nvPr>
        </p:nvSpPr>
        <p:spPr>
          <a:xfrm>
            <a:off x="1371600" y="1694985"/>
            <a:ext cx="9601200" cy="4850781"/>
          </a:xfrm>
        </p:spPr>
        <p:txBody>
          <a:bodyPr>
            <a:normAutofit/>
          </a:bodyPr>
          <a:lstStyle/>
          <a:p>
            <a:r>
              <a:rPr lang="fr-FR" u="sng" dirty="0"/>
              <a:t>Choc direct a la tête (potentielle commotion ou trauma):</a:t>
            </a:r>
          </a:p>
          <a:p>
            <a:pPr marL="457200" indent="-457200">
              <a:buAutoNum type="arabicParenR"/>
            </a:pPr>
            <a:r>
              <a:rPr lang="fr-FR" u="sng" dirty="0"/>
              <a:t>Inconscient </a:t>
            </a:r>
            <a:r>
              <a:rPr lang="fr-FR" dirty="0"/>
              <a:t>-&gt; Appel secours en urgence</a:t>
            </a:r>
          </a:p>
          <a:p>
            <a:pPr marL="457200" indent="-457200">
              <a:buAutoNum type="arabicParenR"/>
            </a:pPr>
            <a:r>
              <a:rPr lang="fr-FR" u="sng" dirty="0"/>
              <a:t>Joueur conscient</a:t>
            </a:r>
            <a:r>
              <a:rPr lang="fr-FR" dirty="0"/>
              <a:t>:</a:t>
            </a:r>
          </a:p>
          <a:p>
            <a:pPr lvl="1"/>
            <a:r>
              <a:rPr lang="fr-FR" dirty="0"/>
              <a:t>Poser des questions simples au joueur le plus rapidement possible (contre quelle équipe on joue, c’est quelle mi temps, qui a marqué en dernier, dans quelle ville on joue…)</a:t>
            </a:r>
          </a:p>
          <a:p>
            <a:pPr lvl="1"/>
            <a:r>
              <a:rPr lang="fr-FR" dirty="0"/>
              <a:t>Perte de connaissance, regard dans le vide</a:t>
            </a:r>
          </a:p>
          <a:p>
            <a:pPr lvl="1"/>
            <a:r>
              <a:rPr lang="fr-FR" dirty="0"/>
              <a:t>Joueurs désorientés/confus, perte d’équilibre</a:t>
            </a:r>
          </a:p>
          <a:p>
            <a:pPr lvl="1"/>
            <a:r>
              <a:rPr lang="fr-FR" dirty="0"/>
              <a:t>Symptôme post trauma: maux de tête, douleur cervicale, nausée, vertige, trouble vue équilibre, sensation de ralenti/brouillard</a:t>
            </a:r>
          </a:p>
          <a:p>
            <a:pPr marL="0" indent="0">
              <a:buNone/>
            </a:pPr>
            <a:r>
              <a:rPr lang="fr-FR" dirty="0"/>
              <a:t>Si votre joueur a une des caractéristiques au dessus, suspicion ++ de commotion donc urgence pour examen complémentaire.</a:t>
            </a:r>
          </a:p>
          <a:p>
            <a:pPr marL="0" indent="0">
              <a:buNone/>
            </a:pPr>
            <a:r>
              <a:rPr lang="fr-FR" dirty="0"/>
              <a:t> </a:t>
            </a:r>
          </a:p>
        </p:txBody>
      </p:sp>
    </p:spTree>
    <p:extLst>
      <p:ext uri="{BB962C8B-B14F-4D97-AF65-F5344CB8AC3E}">
        <p14:creationId xmlns:p14="http://schemas.microsoft.com/office/powerpoint/2010/main" val="2825909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C751D4-2E3F-3163-7658-F2F60388F719}"/>
              </a:ext>
            </a:extLst>
          </p:cNvPr>
          <p:cNvSpPr>
            <a:spLocks noGrp="1"/>
          </p:cNvSpPr>
          <p:nvPr>
            <p:ph type="title"/>
          </p:nvPr>
        </p:nvSpPr>
        <p:spPr/>
        <p:txBody>
          <a:bodyPr/>
          <a:lstStyle/>
          <a:p>
            <a:r>
              <a:rPr lang="fr-FR" dirty="0"/>
              <a:t>Première intention sur blessure</a:t>
            </a:r>
          </a:p>
        </p:txBody>
      </p:sp>
      <p:sp>
        <p:nvSpPr>
          <p:cNvPr id="3" name="Espace réservé du contenu 2">
            <a:extLst>
              <a:ext uri="{FF2B5EF4-FFF2-40B4-BE49-F238E27FC236}">
                <a16:creationId xmlns:a16="http://schemas.microsoft.com/office/drawing/2014/main" id="{E131AC56-5B7B-E5D8-1E70-967A58E19383}"/>
              </a:ext>
            </a:extLst>
          </p:cNvPr>
          <p:cNvSpPr>
            <a:spLocks noGrp="1"/>
          </p:cNvSpPr>
          <p:nvPr>
            <p:ph idx="1"/>
          </p:nvPr>
        </p:nvSpPr>
        <p:spPr>
          <a:xfrm>
            <a:off x="1371600" y="1694985"/>
            <a:ext cx="9601200" cy="4850781"/>
          </a:xfrm>
        </p:spPr>
        <p:txBody>
          <a:bodyPr>
            <a:normAutofit fontScale="92500" lnSpcReduction="10000"/>
          </a:bodyPr>
          <a:lstStyle/>
          <a:p>
            <a:r>
              <a:rPr lang="fr-FR" u="sng" dirty="0">
                <a:solidFill>
                  <a:schemeClr val="tx1"/>
                </a:solidFill>
              </a:rPr>
              <a:t>Traumatisme de cheville:</a:t>
            </a:r>
          </a:p>
          <a:p>
            <a:pPr lvl="1"/>
            <a:r>
              <a:rPr lang="fr-FR" dirty="0">
                <a:solidFill>
                  <a:schemeClr val="tx1"/>
                </a:solidFill>
              </a:rPr>
              <a:t>Nécessité d’examens complémentaires si:</a:t>
            </a:r>
          </a:p>
          <a:p>
            <a:pPr lvl="2"/>
            <a:r>
              <a:rPr lang="fr-FR" dirty="0">
                <a:solidFill>
                  <a:schemeClr val="tx1"/>
                </a:solidFill>
              </a:rPr>
              <a:t>Déformation pied/cheville -&gt; appel secours ++</a:t>
            </a:r>
          </a:p>
          <a:p>
            <a:pPr lvl="2"/>
            <a:r>
              <a:rPr lang="fr-FR" dirty="0">
                <a:solidFill>
                  <a:schemeClr val="tx1"/>
                </a:solidFill>
              </a:rPr>
              <a:t>Incapacité de poser le pied sur 4 pas</a:t>
            </a:r>
          </a:p>
          <a:p>
            <a:pPr lvl="2"/>
            <a:r>
              <a:rPr lang="fr-FR" dirty="0">
                <a:solidFill>
                  <a:schemeClr val="tx1"/>
                </a:solidFill>
              </a:rPr>
              <a:t>Douleur intense sur 4 cm zone malléole interner/externe </a:t>
            </a:r>
          </a:p>
          <a:p>
            <a:pPr lvl="2"/>
            <a:r>
              <a:rPr lang="fr-FR" b="0" i="0" dirty="0">
                <a:solidFill>
                  <a:schemeClr val="tx1"/>
                </a:solidFill>
                <a:effectLst/>
                <a:latin typeface="Yantramanav"/>
              </a:rPr>
              <a:t>Douleur base du 5eme métatarse</a:t>
            </a:r>
          </a:p>
          <a:p>
            <a:pPr lvl="2"/>
            <a:endParaRPr lang="fr-FR" b="0" i="0" dirty="0">
              <a:solidFill>
                <a:schemeClr val="tx1"/>
              </a:solidFill>
              <a:effectLst/>
              <a:latin typeface="Yantramanav"/>
            </a:endParaRPr>
          </a:p>
          <a:p>
            <a:pPr lvl="1"/>
            <a:r>
              <a:rPr lang="fr-FR" i="0" dirty="0">
                <a:solidFill>
                  <a:schemeClr val="tx1"/>
                </a:solidFill>
              </a:rPr>
              <a:t>Sinon, prise en charge rapide (rdv docteur ou kiné le lendemain pour ne pas passer à coté d’une entorse grave):</a:t>
            </a:r>
          </a:p>
          <a:p>
            <a:pPr lvl="2"/>
            <a:r>
              <a:rPr lang="fr-FR" dirty="0">
                <a:solidFill>
                  <a:schemeClr val="tx1"/>
                </a:solidFill>
              </a:rPr>
              <a:t>Eviter la prise d’AINS sur les 72 premières heures, glace??</a:t>
            </a:r>
          </a:p>
          <a:p>
            <a:pPr lvl="2"/>
            <a:r>
              <a:rPr lang="fr-FR" dirty="0">
                <a:solidFill>
                  <a:schemeClr val="tx1"/>
                </a:solidFill>
              </a:rPr>
              <a:t>Compression de la cheville via </a:t>
            </a:r>
            <a:r>
              <a:rPr lang="fr-FR" dirty="0" err="1">
                <a:solidFill>
                  <a:schemeClr val="tx1"/>
                </a:solidFill>
              </a:rPr>
              <a:t>strapp</a:t>
            </a:r>
            <a:r>
              <a:rPr lang="fr-FR" dirty="0">
                <a:solidFill>
                  <a:schemeClr val="tx1"/>
                </a:solidFill>
              </a:rPr>
              <a:t> pour limiter l’</a:t>
            </a:r>
            <a:r>
              <a:rPr lang="fr-FR" dirty="0" err="1">
                <a:solidFill>
                  <a:schemeClr val="tx1"/>
                </a:solidFill>
              </a:rPr>
              <a:t>oedeme</a:t>
            </a:r>
            <a:endParaRPr lang="fr-FR" dirty="0">
              <a:solidFill>
                <a:schemeClr val="tx1"/>
              </a:solidFill>
            </a:endParaRPr>
          </a:p>
          <a:p>
            <a:pPr lvl="2"/>
            <a:r>
              <a:rPr lang="fr-FR" dirty="0">
                <a:solidFill>
                  <a:schemeClr val="tx1"/>
                </a:solidFill>
              </a:rPr>
              <a:t>Surélever le membre </a:t>
            </a:r>
          </a:p>
          <a:p>
            <a:pPr marL="530352" lvl="1" indent="0">
              <a:buNone/>
            </a:pPr>
            <a:r>
              <a:rPr lang="fr-FR" dirty="0">
                <a:solidFill>
                  <a:schemeClr val="tx1"/>
                </a:solidFill>
              </a:rPr>
              <a:t>Puis:</a:t>
            </a:r>
          </a:p>
          <a:p>
            <a:pPr lvl="2"/>
            <a:r>
              <a:rPr lang="fr-FR" dirty="0">
                <a:solidFill>
                  <a:schemeClr val="tx1"/>
                </a:solidFill>
              </a:rPr>
              <a:t>Remettre en charge progressivement sans douleur </a:t>
            </a:r>
          </a:p>
          <a:p>
            <a:pPr lvl="2"/>
            <a:r>
              <a:rPr lang="fr-FR" dirty="0">
                <a:solidFill>
                  <a:schemeClr val="tx1"/>
                </a:solidFill>
              </a:rPr>
              <a:t>Faire de l’exercice adapté</a:t>
            </a:r>
          </a:p>
          <a:p>
            <a:pPr lvl="2"/>
            <a:endParaRPr lang="fr-FR" dirty="0">
              <a:solidFill>
                <a:schemeClr val="tx1"/>
              </a:solidFill>
            </a:endParaRPr>
          </a:p>
        </p:txBody>
      </p:sp>
    </p:spTree>
    <p:extLst>
      <p:ext uri="{BB962C8B-B14F-4D97-AF65-F5344CB8AC3E}">
        <p14:creationId xmlns:p14="http://schemas.microsoft.com/office/powerpoint/2010/main" val="327511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EDB091-1516-17FF-EFEC-D45B5067F7D6}"/>
              </a:ext>
            </a:extLst>
          </p:cNvPr>
          <p:cNvSpPr>
            <a:spLocks noGrp="1"/>
          </p:cNvSpPr>
          <p:nvPr>
            <p:ph type="title"/>
          </p:nvPr>
        </p:nvSpPr>
        <p:spPr/>
        <p:txBody>
          <a:bodyPr/>
          <a:lstStyle/>
          <a:p>
            <a:r>
              <a:rPr lang="fr-FR" dirty="0"/>
              <a:t>Echauffement aux entrainements</a:t>
            </a:r>
          </a:p>
        </p:txBody>
      </p:sp>
      <p:sp>
        <p:nvSpPr>
          <p:cNvPr id="3" name="Espace réservé du contenu 2">
            <a:extLst>
              <a:ext uri="{FF2B5EF4-FFF2-40B4-BE49-F238E27FC236}">
                <a16:creationId xmlns:a16="http://schemas.microsoft.com/office/drawing/2014/main" id="{3CA1AF19-DBA9-7785-05F6-780BE0F767C0}"/>
              </a:ext>
            </a:extLst>
          </p:cNvPr>
          <p:cNvSpPr>
            <a:spLocks noGrp="1"/>
          </p:cNvSpPr>
          <p:nvPr>
            <p:ph idx="1"/>
          </p:nvPr>
        </p:nvSpPr>
        <p:spPr>
          <a:xfrm>
            <a:off x="1219200" y="1728439"/>
            <a:ext cx="9601200" cy="3581400"/>
          </a:xfrm>
        </p:spPr>
        <p:txBody>
          <a:bodyPr/>
          <a:lstStyle/>
          <a:p>
            <a:r>
              <a:rPr lang="fr-FR" dirty="0"/>
              <a:t>Utilisation du protocole FIFA 11+</a:t>
            </a:r>
          </a:p>
          <a:p>
            <a:r>
              <a:rPr lang="fr-FR" dirty="0"/>
              <a:t>15 exercices simples, composé de 3 parties </a:t>
            </a:r>
          </a:p>
          <a:p>
            <a:r>
              <a:rPr lang="fr-FR" dirty="0"/>
              <a:t>Partie 1 et partie 3 en gamme de courses </a:t>
            </a:r>
          </a:p>
          <a:p>
            <a:r>
              <a:rPr lang="fr-FR" dirty="0"/>
              <a:t>Partie 2 en renforcement spécifique échauffement (force, pliométrie, agilité)</a:t>
            </a:r>
          </a:p>
          <a:p>
            <a:r>
              <a:rPr lang="fr-FR" dirty="0"/>
              <a:t>Durée totale de 20 minutes </a:t>
            </a:r>
          </a:p>
          <a:p>
            <a:r>
              <a:rPr lang="fr-FR" dirty="0"/>
              <a:t>Facile a mettre en place</a:t>
            </a:r>
          </a:p>
          <a:p>
            <a:endParaRPr lang="fr-FR" dirty="0"/>
          </a:p>
        </p:txBody>
      </p:sp>
      <p:pic>
        <p:nvPicPr>
          <p:cNvPr id="4" name="Picture 2" descr="Programme Fifa 11+ - Dr Julien BATARD">
            <a:extLst>
              <a:ext uri="{FF2B5EF4-FFF2-40B4-BE49-F238E27FC236}">
                <a16:creationId xmlns:a16="http://schemas.microsoft.com/office/drawing/2014/main" id="{DA1821FC-FED9-385B-8AAC-EE0D4F5AD4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09001" y="3668751"/>
            <a:ext cx="2145466" cy="3021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436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rogramme Fifa 11+ - Dr Julien BATARD">
            <a:extLst>
              <a:ext uri="{FF2B5EF4-FFF2-40B4-BE49-F238E27FC236}">
                <a16:creationId xmlns:a16="http://schemas.microsoft.com/office/drawing/2014/main" id="{A90A2A34-FCA2-7946-2632-2E570317A7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0775" y="0"/>
            <a:ext cx="486886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6633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696143-1829-9426-7590-3A68A5540135}"/>
              </a:ext>
            </a:extLst>
          </p:cNvPr>
          <p:cNvSpPr>
            <a:spLocks noGrp="1"/>
          </p:cNvSpPr>
          <p:nvPr>
            <p:ph type="title"/>
          </p:nvPr>
        </p:nvSpPr>
        <p:spPr/>
        <p:txBody>
          <a:bodyPr>
            <a:normAutofit/>
          </a:bodyPr>
          <a:lstStyle/>
          <a:p>
            <a:r>
              <a:rPr lang="fr-FR" sz="4000" dirty="0"/>
              <a:t>Idée échauffement match (à partir de U13)</a:t>
            </a:r>
          </a:p>
        </p:txBody>
      </p:sp>
      <p:sp>
        <p:nvSpPr>
          <p:cNvPr id="3" name="Espace réservé du contenu 2">
            <a:extLst>
              <a:ext uri="{FF2B5EF4-FFF2-40B4-BE49-F238E27FC236}">
                <a16:creationId xmlns:a16="http://schemas.microsoft.com/office/drawing/2014/main" id="{C40FFE3F-8CAB-14EE-72DD-35DA243E6BF2}"/>
              </a:ext>
            </a:extLst>
          </p:cNvPr>
          <p:cNvSpPr>
            <a:spLocks noGrp="1"/>
          </p:cNvSpPr>
          <p:nvPr>
            <p:ph idx="1"/>
          </p:nvPr>
        </p:nvSpPr>
        <p:spPr>
          <a:xfrm>
            <a:off x="1371599" y="1775012"/>
            <a:ext cx="9816353" cy="5082988"/>
          </a:xfrm>
        </p:spPr>
        <p:txBody>
          <a:bodyPr>
            <a:normAutofit lnSpcReduction="10000"/>
          </a:bodyPr>
          <a:lstStyle/>
          <a:p>
            <a:r>
              <a:rPr lang="fr-FR" u="sng" dirty="0"/>
              <a:t>Gammes courses (environ 10 minutes) sur une quinzaine de mètres:</a:t>
            </a:r>
          </a:p>
          <a:p>
            <a:endParaRPr lang="fr-FR" u="sng" dirty="0"/>
          </a:p>
          <a:p>
            <a:pPr lvl="1"/>
            <a:r>
              <a:rPr lang="fr-FR" dirty="0"/>
              <a:t>2 allers retours courses simples </a:t>
            </a:r>
          </a:p>
          <a:p>
            <a:pPr lvl="1"/>
            <a:r>
              <a:rPr lang="fr-FR" dirty="0"/>
              <a:t>2 allers retours haut du corps, pivot du tronc </a:t>
            </a:r>
          </a:p>
          <a:p>
            <a:pPr lvl="1"/>
            <a:r>
              <a:rPr lang="fr-FR" dirty="0"/>
              <a:t>1 aller balistique ischio (dérouler jambe en avant)</a:t>
            </a:r>
          </a:p>
          <a:p>
            <a:pPr lvl="1"/>
            <a:r>
              <a:rPr lang="fr-FR" dirty="0"/>
              <a:t>1 aller balistique adducteur: abducteur (frappe en croisé)</a:t>
            </a:r>
          </a:p>
          <a:p>
            <a:pPr lvl="1"/>
            <a:r>
              <a:rPr lang="fr-FR" dirty="0"/>
              <a:t>1 aller montée de genou</a:t>
            </a:r>
          </a:p>
          <a:p>
            <a:pPr lvl="1"/>
            <a:r>
              <a:rPr lang="fr-FR" dirty="0"/>
              <a:t>1 aller talon fesse </a:t>
            </a:r>
          </a:p>
          <a:p>
            <a:pPr lvl="1"/>
            <a:r>
              <a:rPr lang="fr-FR" dirty="0"/>
              <a:t>1 aller retour de pas chassés </a:t>
            </a:r>
          </a:p>
          <a:p>
            <a:pPr lvl="1"/>
            <a:r>
              <a:rPr lang="fr-FR" dirty="0"/>
              <a:t>1 aller ouverture/fermeture adducteur </a:t>
            </a:r>
          </a:p>
          <a:p>
            <a:pPr lvl="1"/>
            <a:r>
              <a:rPr lang="fr-FR" dirty="0"/>
              <a:t>1 aller flexion type squat </a:t>
            </a:r>
          </a:p>
          <a:p>
            <a:pPr lvl="1"/>
            <a:r>
              <a:rPr lang="fr-FR" dirty="0"/>
              <a:t>1 aller extension type jump </a:t>
            </a:r>
          </a:p>
          <a:p>
            <a:pPr lvl="1"/>
            <a:r>
              <a:rPr lang="fr-FR" dirty="0"/>
              <a:t>1 aller en course avec changement de direction</a:t>
            </a:r>
          </a:p>
          <a:p>
            <a:pPr lvl="1"/>
            <a:r>
              <a:rPr lang="fr-FR" dirty="0"/>
              <a:t>Augmentation du rythme de course sur 3 allers retours maintenus </a:t>
            </a:r>
          </a:p>
          <a:p>
            <a:pPr lvl="1"/>
            <a:endParaRPr lang="fr-FR" dirty="0"/>
          </a:p>
          <a:p>
            <a:pPr lvl="1"/>
            <a:endParaRPr lang="fr-FR" dirty="0"/>
          </a:p>
          <a:p>
            <a:pPr lvl="1"/>
            <a:endParaRPr lang="fr-FR" dirty="0"/>
          </a:p>
          <a:p>
            <a:pPr lvl="1"/>
            <a:endParaRPr lang="fr-FR" dirty="0"/>
          </a:p>
        </p:txBody>
      </p:sp>
    </p:spTree>
    <p:extLst>
      <p:ext uri="{BB962C8B-B14F-4D97-AF65-F5344CB8AC3E}">
        <p14:creationId xmlns:p14="http://schemas.microsoft.com/office/powerpoint/2010/main" val="2317826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696143-1829-9426-7590-3A68A5540135}"/>
              </a:ext>
            </a:extLst>
          </p:cNvPr>
          <p:cNvSpPr>
            <a:spLocks noGrp="1"/>
          </p:cNvSpPr>
          <p:nvPr>
            <p:ph type="title"/>
          </p:nvPr>
        </p:nvSpPr>
        <p:spPr/>
        <p:txBody>
          <a:bodyPr>
            <a:normAutofit/>
          </a:bodyPr>
          <a:lstStyle/>
          <a:p>
            <a:r>
              <a:rPr lang="fr-FR" sz="4000" dirty="0"/>
              <a:t>Idée échauffement match (à partir de U13)</a:t>
            </a:r>
          </a:p>
        </p:txBody>
      </p:sp>
      <p:sp>
        <p:nvSpPr>
          <p:cNvPr id="3" name="Espace réservé du contenu 2">
            <a:extLst>
              <a:ext uri="{FF2B5EF4-FFF2-40B4-BE49-F238E27FC236}">
                <a16:creationId xmlns:a16="http://schemas.microsoft.com/office/drawing/2014/main" id="{C40FFE3F-8CAB-14EE-72DD-35DA243E6BF2}"/>
              </a:ext>
            </a:extLst>
          </p:cNvPr>
          <p:cNvSpPr>
            <a:spLocks noGrp="1"/>
          </p:cNvSpPr>
          <p:nvPr>
            <p:ph idx="1"/>
          </p:nvPr>
        </p:nvSpPr>
        <p:spPr>
          <a:xfrm>
            <a:off x="1371600" y="2171700"/>
            <a:ext cx="8955742" cy="3119717"/>
          </a:xfrm>
        </p:spPr>
        <p:txBody>
          <a:bodyPr>
            <a:normAutofit fontScale="92500" lnSpcReduction="20000"/>
          </a:bodyPr>
          <a:lstStyle/>
          <a:p>
            <a:r>
              <a:rPr lang="fr-FR" u="sng" dirty="0"/>
              <a:t>Hydratation + phases d’</a:t>
            </a:r>
            <a:r>
              <a:rPr lang="fr-FR" u="sng" dirty="0" err="1"/>
              <a:t>etirements</a:t>
            </a:r>
            <a:r>
              <a:rPr lang="fr-FR" u="sng" dirty="0"/>
              <a:t> dynamiques </a:t>
            </a:r>
          </a:p>
          <a:p>
            <a:r>
              <a:rPr lang="fr-FR" u="sng" dirty="0"/>
              <a:t>2 ou 3 phases de conservation avec 2 équipes.</a:t>
            </a:r>
          </a:p>
          <a:p>
            <a:r>
              <a:rPr lang="fr-FR" u="sng" dirty="0"/>
              <a:t>Gammes de courses avec départ arrêté + accélération (travail sur 6/7 mètres):</a:t>
            </a:r>
          </a:p>
          <a:p>
            <a:endParaRPr lang="fr-FR" u="sng" dirty="0"/>
          </a:p>
          <a:p>
            <a:pPr lvl="1"/>
            <a:r>
              <a:rPr lang="fr-FR" dirty="0"/>
              <a:t>2 allers en course à 80/90%</a:t>
            </a:r>
          </a:p>
          <a:p>
            <a:pPr lvl="1"/>
            <a:r>
              <a:rPr lang="fr-FR" dirty="0"/>
              <a:t>2 allers avec avancée sur 3 mètres, marche arrière, puis sprint </a:t>
            </a:r>
          </a:p>
          <a:p>
            <a:pPr lvl="1"/>
            <a:r>
              <a:rPr lang="fr-FR" dirty="0"/>
              <a:t>2 allers avec départ saut pied joint puis sprint</a:t>
            </a:r>
          </a:p>
          <a:p>
            <a:pPr lvl="1"/>
            <a:r>
              <a:rPr lang="fr-FR" dirty="0"/>
              <a:t>2 allers avec duel épaule puis sprint </a:t>
            </a:r>
          </a:p>
          <a:p>
            <a:pPr lvl="1"/>
            <a:r>
              <a:rPr lang="fr-FR" dirty="0"/>
              <a:t>2 allers avec sprint + changement de direction </a:t>
            </a:r>
          </a:p>
          <a:p>
            <a:pPr lvl="1"/>
            <a:endParaRPr lang="fr-FR" dirty="0"/>
          </a:p>
          <a:p>
            <a:pPr lvl="1"/>
            <a:endParaRPr lang="fr-FR" dirty="0"/>
          </a:p>
          <a:p>
            <a:pPr lvl="1"/>
            <a:endParaRPr lang="fr-FR" dirty="0"/>
          </a:p>
          <a:p>
            <a:pPr lvl="1"/>
            <a:endParaRPr lang="fr-FR" dirty="0"/>
          </a:p>
          <a:p>
            <a:pPr lvl="1"/>
            <a:endParaRPr lang="fr-FR" dirty="0"/>
          </a:p>
        </p:txBody>
      </p:sp>
    </p:spTree>
    <p:extLst>
      <p:ext uri="{BB962C8B-B14F-4D97-AF65-F5344CB8AC3E}">
        <p14:creationId xmlns:p14="http://schemas.microsoft.com/office/powerpoint/2010/main" val="4131355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DE47F0-960F-936B-4516-FDC09396F5FC}"/>
              </a:ext>
            </a:extLst>
          </p:cNvPr>
          <p:cNvSpPr>
            <a:spLocks noGrp="1"/>
          </p:cNvSpPr>
          <p:nvPr>
            <p:ph type="title"/>
          </p:nvPr>
        </p:nvSpPr>
        <p:spPr/>
        <p:txBody>
          <a:bodyPr/>
          <a:lstStyle/>
          <a:p>
            <a:r>
              <a:rPr lang="fr-FR" dirty="0"/>
              <a:t>Renforcement musculaire (a finir) </a:t>
            </a:r>
          </a:p>
        </p:txBody>
      </p:sp>
      <p:sp>
        <p:nvSpPr>
          <p:cNvPr id="3" name="Espace réservé du contenu 2">
            <a:extLst>
              <a:ext uri="{FF2B5EF4-FFF2-40B4-BE49-F238E27FC236}">
                <a16:creationId xmlns:a16="http://schemas.microsoft.com/office/drawing/2014/main" id="{0217ABDE-2440-6595-0FB9-8630B547A620}"/>
              </a:ext>
            </a:extLst>
          </p:cNvPr>
          <p:cNvSpPr>
            <a:spLocks noGrp="1"/>
          </p:cNvSpPr>
          <p:nvPr>
            <p:ph idx="1"/>
          </p:nvPr>
        </p:nvSpPr>
        <p:spPr>
          <a:xfrm>
            <a:off x="1371600" y="1628078"/>
            <a:ext cx="9601200" cy="4239322"/>
          </a:xfrm>
        </p:spPr>
        <p:txBody>
          <a:bodyPr>
            <a:normAutofit fontScale="55000" lnSpcReduction="20000"/>
          </a:bodyPr>
          <a:lstStyle/>
          <a:p>
            <a:r>
              <a:rPr lang="fr-FR" dirty="0"/>
              <a:t>Ciblés les groupes musculaires importants chez l’adolescent</a:t>
            </a:r>
          </a:p>
          <a:p>
            <a:pPr lvl="1"/>
            <a:r>
              <a:rPr lang="fr-FR" dirty="0"/>
              <a:t>Ischio ?</a:t>
            </a:r>
          </a:p>
          <a:p>
            <a:pPr lvl="1"/>
            <a:r>
              <a:rPr lang="fr-FR" dirty="0"/>
              <a:t>Quadri?</a:t>
            </a:r>
          </a:p>
          <a:p>
            <a:pPr lvl="1"/>
            <a:r>
              <a:rPr lang="fr-FR" dirty="0"/>
              <a:t>Fessier?</a:t>
            </a:r>
          </a:p>
          <a:p>
            <a:r>
              <a:rPr lang="fr-FR" dirty="0"/>
              <a:t> Circuit renfo type par groupe de deux </a:t>
            </a:r>
          </a:p>
          <a:p>
            <a:pPr lvl="1"/>
            <a:r>
              <a:rPr lang="fr-FR" dirty="0"/>
              <a:t> Pont fessier 10/30/60 X 30sec</a:t>
            </a:r>
          </a:p>
          <a:p>
            <a:pPr lvl="1"/>
            <a:r>
              <a:rPr lang="fr-FR" dirty="0"/>
              <a:t>Gainage face / côté droit / côté gauche</a:t>
            </a:r>
          </a:p>
          <a:p>
            <a:pPr lvl="1"/>
            <a:r>
              <a:rPr lang="fr-FR" dirty="0"/>
              <a:t>Chaise 30 sec mur / 30 sec pause / 30 sec dos à dos </a:t>
            </a:r>
          </a:p>
          <a:p>
            <a:pPr lvl="1"/>
            <a:r>
              <a:rPr lang="fr-FR" dirty="0"/>
              <a:t>Excentrique ischio : 1 joueur qui travail, résistance contre son partenaire jusqu’à extension complète </a:t>
            </a:r>
          </a:p>
          <a:p>
            <a:pPr lvl="1"/>
            <a:r>
              <a:rPr lang="fr-FR" dirty="0"/>
              <a:t>Gainage dynamique : attraper chasuble </a:t>
            </a:r>
          </a:p>
          <a:p>
            <a:pPr lvl="1"/>
            <a:r>
              <a:rPr lang="fr-FR" dirty="0"/>
              <a:t>Excentrique quadri : </a:t>
            </a:r>
            <a:r>
              <a:rPr lang="fr-FR" dirty="0" err="1"/>
              <a:t>nordic</a:t>
            </a:r>
            <a:r>
              <a:rPr lang="fr-FR" dirty="0"/>
              <a:t> revers </a:t>
            </a:r>
          </a:p>
          <a:p>
            <a:r>
              <a:rPr lang="fr-FR" dirty="0"/>
              <a:t>Importance du gainage, posturo ++ avec comme consigne:</a:t>
            </a:r>
          </a:p>
          <a:p>
            <a:pPr lvl="1"/>
            <a:r>
              <a:rPr lang="fr-FR" dirty="0"/>
              <a:t>Courbure vertébrale respectée (alignement épaule / bassin / cheville)</a:t>
            </a:r>
          </a:p>
          <a:p>
            <a:pPr lvl="1"/>
            <a:r>
              <a:rPr lang="fr-FR" dirty="0"/>
              <a:t>Ventre rentré pour activer le transverse </a:t>
            </a:r>
          </a:p>
          <a:p>
            <a:pPr lvl="1"/>
            <a:r>
              <a:rPr lang="fr-FR" dirty="0"/>
              <a:t>Tête position neutre: regard légèrement devant </a:t>
            </a:r>
          </a:p>
          <a:p>
            <a:pPr lvl="1"/>
            <a:r>
              <a:rPr lang="fr-FR" dirty="0"/>
              <a:t>Plancher pelvien activé: stop pipi</a:t>
            </a:r>
          </a:p>
          <a:p>
            <a:pPr lvl="1"/>
            <a:r>
              <a:rPr lang="fr-FR" dirty="0"/>
              <a:t>Intégrer une part de ludisme dans les séances de gainage collective  :  circulation de balle en position de gainage, duel 1 vs 1 attraper coupelle de la bonne couleur…</a:t>
            </a:r>
          </a:p>
          <a:p>
            <a:pPr marL="0" indent="0">
              <a:buNone/>
            </a:pPr>
            <a:r>
              <a:rPr lang="fr-FR" dirty="0"/>
              <a:t> </a:t>
            </a:r>
          </a:p>
        </p:txBody>
      </p:sp>
    </p:spTree>
    <p:extLst>
      <p:ext uri="{BB962C8B-B14F-4D97-AF65-F5344CB8AC3E}">
        <p14:creationId xmlns:p14="http://schemas.microsoft.com/office/powerpoint/2010/main" val="1355819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C3383C-3C7B-7E1A-6506-6E60025EDE94}"/>
              </a:ext>
            </a:extLst>
          </p:cNvPr>
          <p:cNvSpPr>
            <a:spLocks noGrp="1"/>
          </p:cNvSpPr>
          <p:nvPr>
            <p:ph type="title"/>
          </p:nvPr>
        </p:nvSpPr>
        <p:spPr/>
        <p:txBody>
          <a:bodyPr>
            <a:normAutofit/>
          </a:bodyPr>
          <a:lstStyle/>
          <a:p>
            <a:r>
              <a:rPr lang="fr-FR" sz="3600" dirty="0"/>
              <a:t>A développer ++ de u7 a u11, a mettre en fil rouge après sur les autres catégories </a:t>
            </a:r>
          </a:p>
        </p:txBody>
      </p:sp>
      <p:sp>
        <p:nvSpPr>
          <p:cNvPr id="3" name="Espace réservé du contenu 2">
            <a:extLst>
              <a:ext uri="{FF2B5EF4-FFF2-40B4-BE49-F238E27FC236}">
                <a16:creationId xmlns:a16="http://schemas.microsoft.com/office/drawing/2014/main" id="{CB610A6E-DF20-0B42-7372-5431E751E4F8}"/>
              </a:ext>
            </a:extLst>
          </p:cNvPr>
          <p:cNvSpPr>
            <a:spLocks noGrp="1"/>
          </p:cNvSpPr>
          <p:nvPr>
            <p:ph idx="1"/>
          </p:nvPr>
        </p:nvSpPr>
        <p:spPr/>
        <p:txBody>
          <a:bodyPr>
            <a:normAutofit fontScale="62500" lnSpcReduction="20000"/>
          </a:bodyPr>
          <a:lstStyle/>
          <a:p>
            <a:r>
              <a:rPr lang="fr-FR" dirty="0"/>
              <a:t>Chercher à développer TOUTES les capacités motrices de l’enfant:</a:t>
            </a:r>
          </a:p>
          <a:p>
            <a:pPr marL="0" indent="0">
              <a:buNone/>
            </a:pPr>
            <a:endParaRPr lang="fr-FR" dirty="0"/>
          </a:p>
          <a:p>
            <a:pPr marL="0" indent="0">
              <a:buNone/>
            </a:pPr>
            <a:r>
              <a:rPr lang="fr-FR" i="0" u="sng" dirty="0">
                <a:solidFill>
                  <a:srgbClr val="0A0A0A"/>
                </a:solidFill>
                <a:latin typeface="inherit"/>
              </a:rPr>
              <a:t>Coordination motrice ++++ (et même après u11):</a:t>
            </a:r>
            <a:r>
              <a:rPr lang="fr-FR" i="0" dirty="0">
                <a:solidFill>
                  <a:srgbClr val="0A0A0A"/>
                </a:solidFill>
                <a:latin typeface="inherit"/>
              </a:rPr>
              <a:t> la coordination est la capacité d’une personne à apprendre rapidement de nouveaux mouvements et à adapter son comportement en fonction des exigences de l’environnement. Dit autrement, la coordination motrice correspond à la capacité d’un joueur à effectuer des mouvements précis dans l’espace. C’est la base de la technique globale dans le football. Pour cela, on peut travailler:</a:t>
            </a:r>
          </a:p>
          <a:p>
            <a:pPr marL="0" indent="0">
              <a:buNone/>
            </a:pPr>
            <a:endParaRPr lang="fr-FR" i="0" dirty="0">
              <a:solidFill>
                <a:srgbClr val="0A0A0A"/>
              </a:solidFill>
              <a:latin typeface="inherit"/>
            </a:endParaRPr>
          </a:p>
          <a:p>
            <a:pPr lvl="1"/>
            <a:r>
              <a:rPr lang="fr-FR" i="0" u="sng" dirty="0">
                <a:solidFill>
                  <a:srgbClr val="0A0A0A"/>
                </a:solidFill>
                <a:latin typeface="inherit"/>
              </a:rPr>
              <a:t>Différenciation </a:t>
            </a:r>
            <a:r>
              <a:rPr lang="fr-FR" i="0" dirty="0">
                <a:solidFill>
                  <a:srgbClr val="0A0A0A"/>
                </a:solidFill>
                <a:latin typeface="inherit"/>
              </a:rPr>
              <a:t>: dissocier le haut et le bas du corps, le bas fait la passe et le haut tape des mains (1 coup devant, 1 coup derrière le dos…), jongle avec balle de tennis…</a:t>
            </a:r>
          </a:p>
          <a:p>
            <a:pPr lvl="1"/>
            <a:r>
              <a:rPr lang="fr-FR" b="0" i="0" u="sng" dirty="0">
                <a:solidFill>
                  <a:srgbClr val="0A0A0A"/>
                </a:solidFill>
                <a:effectLst/>
                <a:latin typeface="inherit"/>
              </a:rPr>
              <a:t>Réaction </a:t>
            </a:r>
            <a:r>
              <a:rPr lang="fr-FR" b="0" i="0" dirty="0">
                <a:solidFill>
                  <a:srgbClr val="0A0A0A"/>
                </a:solidFill>
                <a:effectLst/>
                <a:latin typeface="inherit"/>
              </a:rPr>
              <a:t>: à l’aide d’un signal (visuel ou sonore), le joueur devra faire une flexion, courir en arrière ou en avant, sauter (etc.) avant de contrôler et passer la balle.</a:t>
            </a:r>
          </a:p>
          <a:p>
            <a:pPr lvl="1"/>
            <a:r>
              <a:rPr lang="fr-FR" i="0" u="sng" dirty="0">
                <a:solidFill>
                  <a:srgbClr val="0A0A0A"/>
                </a:solidFill>
                <a:latin typeface="inherit"/>
              </a:rPr>
              <a:t>Rythme :</a:t>
            </a:r>
            <a:r>
              <a:rPr lang="fr-FR" i="0" dirty="0">
                <a:solidFill>
                  <a:srgbClr val="0A0A0A"/>
                </a:solidFill>
                <a:latin typeface="inherit"/>
              </a:rPr>
              <a:t> passes lentes, rapides, contrôle d’1 pied et passe de l’autre…</a:t>
            </a:r>
          </a:p>
          <a:p>
            <a:pPr lvl="1"/>
            <a:r>
              <a:rPr lang="fr-FR" b="0" i="0" u="sng" dirty="0">
                <a:solidFill>
                  <a:srgbClr val="0A0A0A"/>
                </a:solidFill>
                <a:effectLst/>
                <a:latin typeface="inherit"/>
              </a:rPr>
              <a:t>Équilibre :</a:t>
            </a:r>
            <a:r>
              <a:rPr lang="fr-FR" b="0" i="0" dirty="0">
                <a:solidFill>
                  <a:srgbClr val="0A0A0A"/>
                </a:solidFill>
                <a:effectLst/>
                <a:latin typeface="inherit"/>
              </a:rPr>
              <a:t> capacité a se maintenir stable sur une jambe, les yeux fermés… travailler sur une jambe avant la réception de la passe.</a:t>
            </a:r>
          </a:p>
          <a:p>
            <a:pPr lvl="1"/>
            <a:endParaRPr lang="fr-FR" dirty="0"/>
          </a:p>
          <a:p>
            <a:r>
              <a:rPr lang="fr-FR" dirty="0"/>
              <a:t>Priorité aux développement des fondamentaux: courir, sauter, changer de direction </a:t>
            </a:r>
            <a:r>
              <a:rPr lang="fr-FR" dirty="0" err="1"/>
              <a:t>etc</a:t>
            </a:r>
            <a:endParaRPr lang="fr-FR" dirty="0"/>
          </a:p>
          <a:p>
            <a:pPr lvl="1"/>
            <a:endParaRPr lang="fr-FR" dirty="0"/>
          </a:p>
          <a:p>
            <a:pPr lvl="1"/>
            <a:endParaRPr lang="fr-FR" dirty="0"/>
          </a:p>
        </p:txBody>
      </p:sp>
    </p:spTree>
    <p:extLst>
      <p:ext uri="{BB962C8B-B14F-4D97-AF65-F5344CB8AC3E}">
        <p14:creationId xmlns:p14="http://schemas.microsoft.com/office/powerpoint/2010/main" val="712442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xercice de coordination motrice">
            <a:extLst>
              <a:ext uri="{FF2B5EF4-FFF2-40B4-BE49-F238E27FC236}">
                <a16:creationId xmlns:a16="http://schemas.microsoft.com/office/drawing/2014/main" id="{97417FAC-B068-79D6-80C7-FBC914C27A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2592" y="129721"/>
            <a:ext cx="10071100" cy="5422900"/>
          </a:xfrm>
          <a:prstGeom prst="rect">
            <a:avLst/>
          </a:prstGeom>
          <a:noFill/>
          <a:extLst>
            <a:ext uri="{909E8E84-426E-40DD-AFC4-6F175D3DCCD1}">
              <a14:hiddenFill xmlns:a14="http://schemas.microsoft.com/office/drawing/2010/main">
                <a:solidFill>
                  <a:srgbClr val="FFFFFF"/>
                </a:solidFill>
              </a14:hiddenFill>
            </a:ext>
          </a:extLst>
        </p:spPr>
      </p:pic>
      <p:sp>
        <p:nvSpPr>
          <p:cNvPr id="4" name="ZoneTexte 3">
            <a:extLst>
              <a:ext uri="{FF2B5EF4-FFF2-40B4-BE49-F238E27FC236}">
                <a16:creationId xmlns:a16="http://schemas.microsoft.com/office/drawing/2014/main" id="{F461ABA7-28FE-0CDB-E113-ABA514CA368A}"/>
              </a:ext>
            </a:extLst>
          </p:cNvPr>
          <p:cNvSpPr txBox="1"/>
          <p:nvPr/>
        </p:nvSpPr>
        <p:spPr>
          <a:xfrm>
            <a:off x="979714" y="5552621"/>
            <a:ext cx="10831286" cy="1554272"/>
          </a:xfrm>
          <a:prstGeom prst="rect">
            <a:avLst/>
          </a:prstGeom>
          <a:noFill/>
        </p:spPr>
        <p:txBody>
          <a:bodyPr wrap="square" rtlCol="0">
            <a:spAutoFit/>
          </a:bodyPr>
          <a:lstStyle/>
          <a:p>
            <a:pPr algn="l" fontAlgn="base"/>
            <a:r>
              <a:rPr lang="fr-FR" sz="1100" b="0" i="0" dirty="0">
                <a:solidFill>
                  <a:srgbClr val="0A0A0A"/>
                </a:solidFill>
                <a:effectLst/>
                <a:latin typeface="Roboto" panose="02000000000000000000" pitchFamily="2" charset="0"/>
              </a:rPr>
              <a:t>Atelier 1 : slalom entre les piquets sans ballon en allure soutenue (ne pas toucher les piquets)</a:t>
            </a:r>
          </a:p>
          <a:p>
            <a:pPr algn="l" fontAlgn="base"/>
            <a:r>
              <a:rPr lang="fr-FR" sz="1100" b="0" i="0" dirty="0">
                <a:solidFill>
                  <a:srgbClr val="0A0A0A"/>
                </a:solidFill>
                <a:effectLst/>
                <a:latin typeface="Roboto" panose="02000000000000000000" pitchFamily="2" charset="0"/>
              </a:rPr>
              <a:t>Atelier 2 : le joueur contourne le plot ou coupelle, prend le ballon, fait une passe dosée entre les plots (« a » dans le schéma) puis saut pieds joints par-dessus les mini-haies.</a:t>
            </a:r>
          </a:p>
          <a:p>
            <a:pPr algn="l" fontAlgn="base"/>
            <a:r>
              <a:rPr lang="fr-FR" sz="1100" b="0" i="0" dirty="0">
                <a:solidFill>
                  <a:srgbClr val="0A0A0A"/>
                </a:solidFill>
                <a:effectLst/>
                <a:latin typeface="Roboto" panose="02000000000000000000" pitchFamily="2" charset="0"/>
              </a:rPr>
              <a:t>Atelier 3 : le joueur récupère le ballon, passe entre les plots vers l’atelier 4 et prend appui sur 1 seul pied dans les cerceaux (pied droit à droite, pied gauche à gauche).</a:t>
            </a:r>
          </a:p>
          <a:p>
            <a:pPr algn="l" fontAlgn="base"/>
            <a:r>
              <a:rPr lang="fr-FR" sz="1100" b="0" i="0" dirty="0">
                <a:solidFill>
                  <a:srgbClr val="0A0A0A"/>
                </a:solidFill>
                <a:effectLst/>
                <a:latin typeface="Roboto" panose="02000000000000000000" pitchFamily="2" charset="0"/>
              </a:rPr>
              <a:t>Atelier 4 : slalom avec ballon, l’objectif est la précision et non la vitesse. A la fin du slalom, passe au camarade qui est à l’atelier 6, passe entre les plots « c ».</a:t>
            </a:r>
          </a:p>
          <a:p>
            <a:pPr algn="l" fontAlgn="base"/>
            <a:r>
              <a:rPr lang="fr-FR" sz="1100" b="0" i="0" dirty="0">
                <a:solidFill>
                  <a:srgbClr val="0A0A0A"/>
                </a:solidFill>
                <a:effectLst/>
                <a:latin typeface="Roboto" panose="02000000000000000000" pitchFamily="2" charset="0"/>
              </a:rPr>
              <a:t>Atelier 5 : </a:t>
            </a:r>
            <a:r>
              <a:rPr lang="fr-FR" sz="1100" b="0" i="0" u="sng" dirty="0">
                <a:solidFill>
                  <a:srgbClr val="3CBC58"/>
                </a:solidFill>
                <a:effectLst/>
                <a:latin typeface="inherit"/>
                <a:hlinkClick r:id="rId3"/>
              </a:rPr>
              <a:t>échelle de rythme</a:t>
            </a:r>
            <a:r>
              <a:rPr lang="fr-FR" sz="1100" b="0" i="0" dirty="0">
                <a:solidFill>
                  <a:srgbClr val="0A0A0A"/>
                </a:solidFill>
                <a:effectLst/>
                <a:latin typeface="Roboto" panose="02000000000000000000" pitchFamily="2" charset="0"/>
              </a:rPr>
              <a:t>, chaque étage doit être touché par les 2 pieds mais non joints.</a:t>
            </a:r>
          </a:p>
          <a:p>
            <a:pPr algn="l" fontAlgn="base"/>
            <a:r>
              <a:rPr lang="fr-FR" sz="1100" b="0" i="0" dirty="0">
                <a:solidFill>
                  <a:srgbClr val="0A0A0A"/>
                </a:solidFill>
                <a:effectLst/>
                <a:latin typeface="Roboto" panose="02000000000000000000" pitchFamily="2" charset="0"/>
              </a:rPr>
              <a:t>Atelier 6 : le joueur fait un contrôle orienté, passe la balle doucement dessous la </a:t>
            </a:r>
            <a:r>
              <a:rPr lang="fr-FR" sz="1100" b="0" i="0" u="sng" dirty="0">
                <a:solidFill>
                  <a:srgbClr val="3CBC58"/>
                </a:solidFill>
                <a:effectLst/>
                <a:latin typeface="inherit"/>
                <a:hlinkClick r:id="rId4"/>
              </a:rPr>
              <a:t>mini haie</a:t>
            </a:r>
            <a:r>
              <a:rPr lang="fr-FR" sz="1100" b="0" i="0" dirty="0">
                <a:solidFill>
                  <a:srgbClr val="0A0A0A"/>
                </a:solidFill>
                <a:effectLst/>
                <a:latin typeface="Roboto" panose="02000000000000000000" pitchFamily="2" charset="0"/>
              </a:rPr>
              <a:t>, saute dessus. Il y a une alternance de petites mini haies et de grandes mini-haies. Une fois terminée, il fait un stop-</a:t>
            </a:r>
            <a:r>
              <a:rPr lang="fr-FR" sz="1100" b="0" i="0" dirty="0" err="1">
                <a:solidFill>
                  <a:srgbClr val="0A0A0A"/>
                </a:solidFill>
                <a:effectLst/>
                <a:latin typeface="Roboto" panose="02000000000000000000" pitchFamily="2" charset="0"/>
              </a:rPr>
              <a:t>ball</a:t>
            </a:r>
            <a:r>
              <a:rPr lang="fr-FR" sz="1100" b="0" i="0" dirty="0">
                <a:solidFill>
                  <a:srgbClr val="0A0A0A"/>
                </a:solidFill>
                <a:effectLst/>
                <a:latin typeface="Roboto" panose="02000000000000000000" pitchFamily="2" charset="0"/>
              </a:rPr>
              <a:t> à l’atelier 2 et retourne à l’atelier 1.</a:t>
            </a:r>
          </a:p>
          <a:p>
            <a:endParaRPr lang="fr-FR" dirty="0"/>
          </a:p>
        </p:txBody>
      </p:sp>
    </p:spTree>
    <p:extLst>
      <p:ext uri="{BB962C8B-B14F-4D97-AF65-F5344CB8AC3E}">
        <p14:creationId xmlns:p14="http://schemas.microsoft.com/office/powerpoint/2010/main" val="952285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97078C-6546-E60A-BBA4-64ADB68F0CCE}"/>
              </a:ext>
            </a:extLst>
          </p:cNvPr>
          <p:cNvSpPr>
            <a:spLocks noGrp="1"/>
          </p:cNvSpPr>
          <p:nvPr>
            <p:ph type="title"/>
          </p:nvPr>
        </p:nvSpPr>
        <p:spPr/>
        <p:txBody>
          <a:bodyPr/>
          <a:lstStyle/>
          <a:p>
            <a:r>
              <a:rPr lang="fr-FR" dirty="0"/>
              <a:t>Proprioception </a:t>
            </a:r>
          </a:p>
        </p:txBody>
      </p:sp>
      <p:sp>
        <p:nvSpPr>
          <p:cNvPr id="3" name="Espace réservé du contenu 2">
            <a:extLst>
              <a:ext uri="{FF2B5EF4-FFF2-40B4-BE49-F238E27FC236}">
                <a16:creationId xmlns:a16="http://schemas.microsoft.com/office/drawing/2014/main" id="{F260673A-F7CD-EF56-9FF5-5901BB1BA155}"/>
              </a:ext>
            </a:extLst>
          </p:cNvPr>
          <p:cNvSpPr>
            <a:spLocks noGrp="1"/>
          </p:cNvSpPr>
          <p:nvPr>
            <p:ph idx="1"/>
          </p:nvPr>
        </p:nvSpPr>
        <p:spPr>
          <a:xfrm>
            <a:off x="1219200" y="1538868"/>
            <a:ext cx="9753600" cy="4328532"/>
          </a:xfrm>
        </p:spPr>
        <p:txBody>
          <a:bodyPr>
            <a:normAutofit fontScale="47500" lnSpcReduction="20000"/>
          </a:bodyPr>
          <a:lstStyle/>
          <a:p>
            <a:r>
              <a:rPr lang="fr-FR" dirty="0"/>
              <a:t>La proprioception ne se résume pas a monter sur un coussin instable. Il y a bien mieux à faire. </a:t>
            </a:r>
          </a:p>
          <a:p>
            <a:r>
              <a:rPr lang="fr-FR" dirty="0"/>
              <a:t>Montrer exo proprio au sol </a:t>
            </a:r>
          </a:p>
          <a:p>
            <a:r>
              <a:rPr lang="fr-FR" dirty="0"/>
              <a:t>Circuit type à réaliser par groupe de deux (1 min chaque atelier) </a:t>
            </a:r>
          </a:p>
          <a:p>
            <a:pPr lvl="1"/>
            <a:r>
              <a:rPr lang="fr-FR" dirty="0"/>
              <a:t>30 sec  équilibre 1 jambe, tournée le ballon autours de la jambe</a:t>
            </a:r>
          </a:p>
          <a:p>
            <a:pPr lvl="1"/>
            <a:r>
              <a:rPr lang="fr-FR" dirty="0"/>
              <a:t>30 sec remise de balle 1 touche sur jambe droite</a:t>
            </a:r>
          </a:p>
          <a:p>
            <a:pPr lvl="1"/>
            <a:r>
              <a:rPr lang="fr-FR" dirty="0"/>
              <a:t>30 sec remise de balle 1 touche sur jambe gauche</a:t>
            </a:r>
          </a:p>
          <a:p>
            <a:pPr lvl="1"/>
            <a:r>
              <a:rPr lang="fr-FR" dirty="0"/>
              <a:t>30 sec saut vertical (poussée 2 jambes </a:t>
            </a:r>
            <a:r>
              <a:rPr lang="fr-FR" dirty="0">
                <a:sym typeface="Wingdings" pitchFamily="2" charset="2"/>
              </a:rPr>
              <a:t> réception 1 jambe</a:t>
            </a:r>
          </a:p>
          <a:p>
            <a:pPr lvl="1"/>
            <a:r>
              <a:rPr lang="fr-FR" dirty="0"/>
              <a:t>30 sec équilibre 1 jambe, échange de ballon à la main, semi-squat à la réception du ballon</a:t>
            </a:r>
          </a:p>
          <a:p>
            <a:pPr lvl="1"/>
            <a:r>
              <a:rPr lang="fr-FR" dirty="0"/>
              <a:t>30 sec </a:t>
            </a:r>
          </a:p>
          <a:p>
            <a:pPr lvl="1"/>
            <a:endParaRPr lang="fr-FR" dirty="0"/>
          </a:p>
          <a:p>
            <a:r>
              <a:rPr lang="fr-FR" dirty="0"/>
              <a:t>Gammes d’exercices  à l’échelle </a:t>
            </a:r>
          </a:p>
          <a:p>
            <a:pPr lvl="1"/>
            <a:r>
              <a:rPr lang="fr-FR" dirty="0"/>
              <a:t>Gamme talon fesse / montée de genoux</a:t>
            </a:r>
          </a:p>
          <a:p>
            <a:pPr lvl="1"/>
            <a:r>
              <a:rPr lang="fr-FR" dirty="0"/>
              <a:t>Double appui axial</a:t>
            </a:r>
          </a:p>
          <a:p>
            <a:pPr lvl="1"/>
            <a:r>
              <a:rPr lang="fr-FR" dirty="0"/>
              <a:t>Triple appui axial</a:t>
            </a:r>
          </a:p>
          <a:p>
            <a:pPr lvl="1"/>
            <a:r>
              <a:rPr lang="fr-FR" dirty="0"/>
              <a:t>Double appui latéral</a:t>
            </a:r>
          </a:p>
          <a:p>
            <a:pPr lvl="1"/>
            <a:r>
              <a:rPr lang="fr-FR" dirty="0"/>
              <a:t>Double appui latéral avant / arrière 2</a:t>
            </a:r>
          </a:p>
          <a:p>
            <a:pPr lvl="1"/>
            <a:r>
              <a:rPr lang="fr-FR" dirty="0"/>
              <a:t>Double appui latéral avant / arrière 3</a:t>
            </a:r>
          </a:p>
          <a:p>
            <a:pPr lvl="1"/>
            <a:r>
              <a:rPr lang="fr-FR" dirty="0"/>
              <a:t>Croisés : alterné entre vitesse et stabilité</a:t>
            </a:r>
          </a:p>
          <a:p>
            <a:pPr lvl="1"/>
            <a:r>
              <a:rPr lang="fr-FR" dirty="0"/>
              <a:t>+2 / -1 axial</a:t>
            </a:r>
          </a:p>
          <a:p>
            <a:pPr lvl="1"/>
            <a:r>
              <a:rPr lang="fr-FR" dirty="0"/>
              <a:t>+2 / -1 latéral</a:t>
            </a:r>
          </a:p>
          <a:p>
            <a:pPr lvl="1"/>
            <a:endParaRPr lang="fr-FR" dirty="0"/>
          </a:p>
          <a:p>
            <a:pPr lvl="1"/>
            <a:endParaRPr lang="fr-FR" dirty="0"/>
          </a:p>
        </p:txBody>
      </p:sp>
    </p:spTree>
    <p:extLst>
      <p:ext uri="{BB962C8B-B14F-4D97-AF65-F5344CB8AC3E}">
        <p14:creationId xmlns:p14="http://schemas.microsoft.com/office/powerpoint/2010/main" val="3834852865"/>
      </p:ext>
    </p:extLst>
  </p:cSld>
  <p:clrMapOvr>
    <a:masterClrMapping/>
  </p:clrMapOvr>
</p:sld>
</file>

<file path=ppt/theme/theme1.xml><?xml version="1.0" encoding="utf-8"?>
<a:theme xmlns:a="http://schemas.openxmlformats.org/drawingml/2006/main" name="Cadrag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Cadrage</Template>
  <TotalTime>1901</TotalTime>
  <Words>1586</Words>
  <Application>Microsoft Macintosh PowerPoint</Application>
  <PresentationFormat>Grand écran</PresentationFormat>
  <Paragraphs>146</Paragraphs>
  <Slides>14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Franklin Gothic Book</vt:lpstr>
      <vt:lpstr>inherit</vt:lpstr>
      <vt:lpstr>Roboto</vt:lpstr>
      <vt:lpstr>Yantramanav</vt:lpstr>
      <vt:lpstr>Cadrage</vt:lpstr>
      <vt:lpstr>Présentation FC Comtal </vt:lpstr>
      <vt:lpstr>Echauffement aux entrainements</vt:lpstr>
      <vt:lpstr>Présentation PowerPoint</vt:lpstr>
      <vt:lpstr>Idée échauffement match (à partir de U13)</vt:lpstr>
      <vt:lpstr>Idée échauffement match (à partir de U13)</vt:lpstr>
      <vt:lpstr>Renforcement musculaire (a finir) </vt:lpstr>
      <vt:lpstr>A développer ++ de u7 a u11, a mettre en fil rouge après sur les autres catégories </vt:lpstr>
      <vt:lpstr>Présentation PowerPoint</vt:lpstr>
      <vt:lpstr>Proprioception </vt:lpstr>
      <vt:lpstr>Présentation PowerPoint</vt:lpstr>
      <vt:lpstr>Retour au terrain après « grosse » blessure </vt:lpstr>
      <vt:lpstr>Gestion des pathologies de croissance</vt:lpstr>
      <vt:lpstr>Première intention sur blessure</vt:lpstr>
      <vt:lpstr>Première intention sur blessure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FC Comtal </dc:title>
  <dc:creator>Robin Jeansou</dc:creator>
  <cp:lastModifiedBy>Robin Jeansou</cp:lastModifiedBy>
  <cp:revision>12</cp:revision>
  <dcterms:created xsi:type="dcterms:W3CDTF">2024-09-05T13:18:28Z</dcterms:created>
  <dcterms:modified xsi:type="dcterms:W3CDTF">2024-09-10T14:39:52Z</dcterms:modified>
</cp:coreProperties>
</file>