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8" r:id="rId6"/>
    <p:sldId id="261" r:id="rId7"/>
    <p:sldId id="260" r:id="rId8"/>
    <p:sldId id="269" r:id="rId9"/>
    <p:sldId id="262" r:id="rId10"/>
    <p:sldId id="263" r:id="rId11"/>
    <p:sldId id="264" r:id="rId12"/>
    <p:sldId id="270" r:id="rId13"/>
    <p:sldId id="265" r:id="rId14"/>
    <p:sldId id="266" r:id="rId15"/>
    <p:sldId id="267" r:id="rId16"/>
    <p:sldId id="271" r:id="rId17"/>
    <p:sldId id="272" r:id="rId18"/>
    <p:sldId id="273" r:id="rId19"/>
    <p:sldId id="274" r:id="rId20"/>
    <p:sldId id="275" r:id="rId21"/>
    <p:sldId id="280" r:id="rId22"/>
    <p:sldId id="276" r:id="rId23"/>
    <p:sldId id="277" r:id="rId24"/>
    <p:sldId id="281" r:id="rId25"/>
    <p:sldId id="282" r:id="rId26"/>
    <p:sldId id="278"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5"/>
  </p:normalViewPr>
  <p:slideViewPr>
    <p:cSldViewPr snapToGrid="0" snapToObjects="1">
      <p:cViewPr>
        <p:scale>
          <a:sx n="130" d="100"/>
          <a:sy n="130" d="100"/>
        </p:scale>
        <p:origin x="1120"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L’entraînement du jeune sportif</a:t>
            </a:r>
          </a:p>
        </p:txBody>
      </p:sp>
      <p:sp>
        <p:nvSpPr>
          <p:cNvPr id="3" name="Subtitle 2"/>
          <p:cNvSpPr>
            <a:spLocks noGrp="1"/>
          </p:cNvSpPr>
          <p:nvPr>
            <p:ph type="subTitle" idx="1"/>
          </p:nvPr>
        </p:nvSpPr>
        <p:spPr/>
        <p:txBody>
          <a:bodyPr>
            <a:normAutofit fontScale="92500"/>
          </a:bodyPr>
          <a:lstStyle/>
          <a:p>
            <a:r>
              <a:t>Croissance, maturation et développement des qualités physiques</a:t>
            </a:r>
          </a:p>
          <a:p>
            <a:r>
              <a:t>Résumé synthétique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8086"/>
            <a:ext cx="8229600" cy="5421827"/>
          </a:xfrm>
        </p:spPr>
        <p:txBody>
          <a:bodyPr>
            <a:normAutofit/>
          </a:bodyPr>
          <a:lstStyle/>
          <a:p>
            <a:pPr marL="0" indent="0">
              <a:buNone/>
            </a:pPr>
            <a:r>
              <a:rPr lang="fr-FR" sz="2000" b="0" i="0" u="none" strike="noStrike" dirty="0">
                <a:solidFill>
                  <a:srgbClr val="000000"/>
                </a:solidFill>
                <a:effectLst/>
              </a:rPr>
              <a:t>Au-delà des habiletés motrices, le développement des qualités physiques est indispensable pour accéder à la haute performance sportive et réduire le risque de blessures. </a:t>
            </a:r>
          </a:p>
          <a:p>
            <a:pPr marL="0" indent="0">
              <a:buNone/>
            </a:pPr>
            <a:endParaRPr sz="2000" dirty="0"/>
          </a:p>
          <a:p>
            <a:pPr marL="0" indent="0">
              <a:buNone/>
            </a:pPr>
            <a:r>
              <a:rPr sz="2000" b="1" dirty="0" err="1"/>
              <a:t>Qualités</a:t>
            </a:r>
            <a:r>
              <a:rPr sz="2000" b="1" dirty="0"/>
              <a:t> </a:t>
            </a:r>
            <a:r>
              <a:rPr lang="fr-FR" sz="2000" b="1" dirty="0"/>
              <a:t>physique </a:t>
            </a:r>
            <a:r>
              <a:rPr sz="2000" b="1" dirty="0" err="1"/>
              <a:t>clés</a:t>
            </a:r>
            <a:r>
              <a:rPr sz="2000" b="1" dirty="0"/>
              <a:t> :</a:t>
            </a:r>
            <a:endParaRPr lang="fr-FR" sz="2000" b="1" dirty="0"/>
          </a:p>
          <a:p>
            <a:pPr marL="0" indent="0">
              <a:buNone/>
            </a:pPr>
            <a:r>
              <a:rPr lang="fr-FR" sz="2000" b="1" dirty="0"/>
              <a:t>- </a:t>
            </a:r>
            <a:r>
              <a:rPr sz="2000" b="1" dirty="0"/>
              <a:t> </a:t>
            </a:r>
            <a:r>
              <a:rPr lang="fr-FR" sz="2000" dirty="0"/>
              <a:t>E</a:t>
            </a:r>
            <a:r>
              <a:rPr sz="2000" dirty="0" err="1"/>
              <a:t>ndurance</a:t>
            </a:r>
            <a:endParaRPr lang="fr-FR" sz="2000" dirty="0"/>
          </a:p>
          <a:p>
            <a:pPr marL="0" indent="0">
              <a:buNone/>
            </a:pPr>
            <a:r>
              <a:rPr lang="fr-FR" sz="2000" dirty="0"/>
              <a:t>- F</a:t>
            </a:r>
            <a:r>
              <a:rPr sz="2000" dirty="0" err="1"/>
              <a:t>orce</a:t>
            </a:r>
            <a:endParaRPr lang="fr-FR" sz="2000" dirty="0"/>
          </a:p>
          <a:p>
            <a:pPr marL="0" indent="0">
              <a:buNone/>
            </a:pPr>
            <a:r>
              <a:rPr lang="fr-FR" sz="2000" dirty="0"/>
              <a:t>- V</a:t>
            </a:r>
            <a:r>
              <a:rPr sz="2000" dirty="0" err="1"/>
              <a:t>itesse</a:t>
            </a:r>
            <a:endParaRPr lang="fr-FR" sz="2000" dirty="0"/>
          </a:p>
          <a:p>
            <a:pPr marL="0" indent="0">
              <a:buNone/>
            </a:pPr>
            <a:r>
              <a:rPr lang="fr-FR" sz="2000" dirty="0"/>
              <a:t>- S</a:t>
            </a:r>
            <a:r>
              <a:rPr sz="2000" dirty="0" err="1"/>
              <a:t>ouplesse</a:t>
            </a:r>
            <a:endParaRPr lang="fr-FR" sz="2000" dirty="0"/>
          </a:p>
          <a:p>
            <a:pPr marL="0" indent="0">
              <a:buNone/>
            </a:pPr>
            <a:r>
              <a:rPr lang="fr-FR" sz="2000" dirty="0"/>
              <a:t>- Puissance </a:t>
            </a:r>
          </a:p>
          <a:p>
            <a:pPr marL="0" indent="0">
              <a:buNone/>
            </a:pPr>
            <a:endParaRPr sz="2000" dirty="0"/>
          </a:p>
          <a:p>
            <a:pPr marL="0" indent="0">
              <a:buNone/>
            </a:pPr>
            <a:r>
              <a:rPr lang="fr-FR" sz="2000" dirty="0">
                <a:sym typeface="Wingdings" pitchFamily="2" charset="2"/>
              </a:rPr>
              <a:t> </a:t>
            </a:r>
            <a:r>
              <a:rPr lang="fr-FR" sz="2000" dirty="0"/>
              <a:t>Ces qualités évoluent naturellement avec la croissance et la maturation mais elles peuvent être améliorées par un entraînement adapté quelle que soit la période de développement de l’enfant. </a:t>
            </a:r>
          </a:p>
          <a:p>
            <a:pPr marL="0" indent="0">
              <a:buNone/>
            </a:pPr>
            <a:endParaRP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L’endurance</a:t>
            </a:r>
          </a:p>
        </p:txBody>
      </p:sp>
      <p:sp>
        <p:nvSpPr>
          <p:cNvPr id="3" name="Content Placeholder 2"/>
          <p:cNvSpPr>
            <a:spLocks noGrp="1"/>
          </p:cNvSpPr>
          <p:nvPr>
            <p:ph idx="1"/>
          </p:nvPr>
        </p:nvSpPr>
        <p:spPr/>
        <p:txBody>
          <a:bodyPr>
            <a:normAutofit fontScale="92500" lnSpcReduction="20000"/>
          </a:bodyPr>
          <a:lstStyle/>
          <a:p>
            <a:r>
              <a:rPr sz="2400" dirty="0"/>
              <a:t> Les enfants </a:t>
            </a:r>
            <a:r>
              <a:rPr sz="2400" dirty="0" err="1"/>
              <a:t>ont</a:t>
            </a:r>
            <a:r>
              <a:rPr sz="2400" dirty="0"/>
              <a:t> un </a:t>
            </a:r>
            <a:r>
              <a:rPr sz="2400" dirty="0" err="1"/>
              <a:t>coût</a:t>
            </a:r>
            <a:r>
              <a:rPr sz="2400" dirty="0"/>
              <a:t> </a:t>
            </a:r>
            <a:r>
              <a:rPr sz="2400" dirty="0" err="1"/>
              <a:t>énergétique</a:t>
            </a:r>
            <a:r>
              <a:rPr sz="2400" dirty="0"/>
              <a:t> plus </a:t>
            </a:r>
            <a:r>
              <a:rPr sz="2400" dirty="0" err="1"/>
              <a:t>élevé</a:t>
            </a:r>
            <a:r>
              <a:rPr sz="2400" dirty="0"/>
              <a:t> et un VO2max plus </a:t>
            </a:r>
            <a:r>
              <a:rPr sz="2400" dirty="0" err="1"/>
              <a:t>faible</a:t>
            </a:r>
            <a:r>
              <a:rPr lang="fr-FR" sz="2400" dirty="0"/>
              <a:t>.</a:t>
            </a:r>
            <a:endParaRPr sz="2400" dirty="0"/>
          </a:p>
          <a:p>
            <a:r>
              <a:rPr sz="2400" dirty="0"/>
              <a:t> </a:t>
            </a:r>
            <a:r>
              <a:rPr sz="2400" dirty="0" err="1"/>
              <a:t>L’entraînement</a:t>
            </a:r>
            <a:r>
              <a:rPr sz="2400" dirty="0"/>
              <a:t> </a:t>
            </a:r>
            <a:r>
              <a:rPr sz="2400" dirty="0" err="1"/>
              <a:t>aérobie</a:t>
            </a:r>
            <a:r>
              <a:rPr sz="2400" dirty="0"/>
              <a:t> </a:t>
            </a:r>
            <a:r>
              <a:rPr sz="2400" dirty="0" err="1"/>
              <a:t>améliore</a:t>
            </a:r>
            <a:r>
              <a:rPr sz="2400" dirty="0"/>
              <a:t> le VO2max </a:t>
            </a:r>
            <a:r>
              <a:rPr sz="2400" dirty="0" err="1"/>
              <a:t>dès</a:t>
            </a:r>
            <a:r>
              <a:rPr sz="2400" dirty="0"/>
              <a:t> </a:t>
            </a:r>
            <a:r>
              <a:rPr sz="2400" dirty="0" err="1"/>
              <a:t>l’enfance</a:t>
            </a:r>
            <a:r>
              <a:rPr lang="fr-FR" sz="2400" dirty="0"/>
              <a:t> donc il ne faut pas l’ignorer </a:t>
            </a:r>
            <a:endParaRPr sz="2400" dirty="0"/>
          </a:p>
          <a:p>
            <a:r>
              <a:rPr sz="2400" dirty="0" err="1"/>
              <a:t>Privilégier</a:t>
            </a:r>
            <a:r>
              <a:rPr sz="2400" dirty="0"/>
              <a:t> : </a:t>
            </a:r>
            <a:r>
              <a:rPr sz="2400" dirty="0" err="1"/>
              <a:t>exercices</a:t>
            </a:r>
            <a:r>
              <a:rPr sz="2400" dirty="0"/>
              <a:t> </a:t>
            </a:r>
            <a:r>
              <a:rPr sz="2400" dirty="0" err="1"/>
              <a:t>intermittents</a:t>
            </a:r>
            <a:r>
              <a:rPr sz="2400" dirty="0"/>
              <a:t>, </a:t>
            </a:r>
            <a:r>
              <a:rPr sz="2400" dirty="0" err="1"/>
              <a:t>activités</a:t>
            </a:r>
            <a:r>
              <a:rPr sz="2400" dirty="0"/>
              <a:t> </a:t>
            </a:r>
            <a:r>
              <a:rPr sz="2400" dirty="0" err="1"/>
              <a:t>variées</a:t>
            </a:r>
            <a:r>
              <a:rPr sz="2400" dirty="0"/>
              <a:t> (triathlon, duathlon…).</a:t>
            </a:r>
          </a:p>
          <a:p>
            <a:r>
              <a:rPr sz="2400" dirty="0"/>
              <a:t>Attention </a:t>
            </a:r>
            <a:r>
              <a:rPr sz="2400" dirty="0" err="1"/>
              <a:t>à</a:t>
            </a:r>
            <a:r>
              <a:rPr sz="2400" dirty="0"/>
              <a:t> la </a:t>
            </a:r>
            <a:r>
              <a:rPr sz="2400" dirty="0" err="1"/>
              <a:t>chaleur</a:t>
            </a:r>
            <a:r>
              <a:rPr sz="2400" dirty="0"/>
              <a:t> et </a:t>
            </a:r>
            <a:r>
              <a:rPr sz="2400" dirty="0" err="1"/>
              <a:t>à</a:t>
            </a:r>
            <a:r>
              <a:rPr sz="2400" dirty="0"/>
              <a:t> la </a:t>
            </a:r>
            <a:r>
              <a:rPr sz="2400" dirty="0" err="1"/>
              <a:t>déshydratation</a:t>
            </a:r>
            <a:r>
              <a:rPr sz="2400" dirty="0"/>
              <a:t>.</a:t>
            </a:r>
            <a:endParaRPr lang="fr-FR" sz="2400" dirty="0"/>
          </a:p>
          <a:p>
            <a:r>
              <a:rPr lang="fr-FR" sz="2400" dirty="0"/>
              <a:t> Au cours de la puberté le profil du muscle de l’enfant devient moins aérobique que anaérobique donc il faut des situations qui développe l’endurance </a:t>
            </a:r>
          </a:p>
          <a:p>
            <a:r>
              <a:rPr lang="fr-FR" sz="2400" dirty="0"/>
              <a:t>Capacité aérobie : Exercice intermittent ou continu entre 60 et 90% VMA </a:t>
            </a:r>
          </a:p>
          <a:p>
            <a:r>
              <a:rPr lang="fr-FR" sz="2400" dirty="0"/>
              <a:t>Puissance Aérobie / VMA : Exercice intermittent entre 98% et 120% de la VMA </a:t>
            </a:r>
          </a:p>
          <a:p>
            <a:endParaRPr lang="fr-FR" sz="2400" dirty="0"/>
          </a:p>
          <a:p>
            <a:endParaRPr lang="fr-FR" sz="2400" dirty="0"/>
          </a:p>
          <a:p>
            <a:endParaRPr lang="fr-F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5AF03-F143-303F-ACB1-4E36912825FF}"/>
              </a:ext>
            </a:extLst>
          </p:cNvPr>
          <p:cNvSpPr>
            <a:spLocks noGrp="1"/>
          </p:cNvSpPr>
          <p:nvPr>
            <p:ph type="title"/>
          </p:nvPr>
        </p:nvSpPr>
        <p:spPr/>
        <p:txBody>
          <a:bodyPr/>
          <a:lstStyle/>
          <a:p>
            <a:r>
              <a:rPr lang="fr-FR" dirty="0"/>
              <a:t>Exemple terrain :</a:t>
            </a:r>
          </a:p>
        </p:txBody>
      </p:sp>
      <p:sp>
        <p:nvSpPr>
          <p:cNvPr id="3" name="Espace réservé du contenu 2">
            <a:extLst>
              <a:ext uri="{FF2B5EF4-FFF2-40B4-BE49-F238E27FC236}">
                <a16:creationId xmlns:a16="http://schemas.microsoft.com/office/drawing/2014/main" id="{6D0FC92D-C12B-0D45-3814-BF52C2F19DF7}"/>
              </a:ext>
            </a:extLst>
          </p:cNvPr>
          <p:cNvSpPr>
            <a:spLocks noGrp="1"/>
          </p:cNvSpPr>
          <p:nvPr>
            <p:ph idx="1"/>
          </p:nvPr>
        </p:nvSpPr>
        <p:spPr/>
        <p:txBody>
          <a:bodyPr>
            <a:normAutofit lnSpcReduction="10000"/>
          </a:bodyPr>
          <a:lstStyle/>
          <a:p>
            <a:pPr marL="514350" indent="-514350">
              <a:buAutoNum type="arabicParenR"/>
            </a:pPr>
            <a:r>
              <a:rPr lang="fr-FR" sz="2400" dirty="0"/>
              <a:t>Décontextualisé :</a:t>
            </a:r>
          </a:p>
          <a:p>
            <a:pPr marL="0" indent="0">
              <a:buNone/>
            </a:pPr>
            <a:r>
              <a:rPr lang="fr-FR" sz="2400" dirty="0"/>
              <a:t>- 12’ EF en continue / ou circuit de coordination </a:t>
            </a:r>
          </a:p>
          <a:p>
            <a:pPr marL="0" indent="0">
              <a:buNone/>
            </a:pPr>
            <a:r>
              <a:rPr lang="fr-FR" sz="2400" dirty="0"/>
              <a:t>- Intermittent VMA : 10/10 ; 20/20 ; 30/30 </a:t>
            </a:r>
            <a:r>
              <a:rPr lang="fr-FR" sz="2400" dirty="0" err="1"/>
              <a:t>ect</a:t>
            </a:r>
            <a:endParaRPr lang="fr-FR" sz="2400" dirty="0"/>
          </a:p>
          <a:p>
            <a:pPr marL="0" indent="0">
              <a:buNone/>
            </a:pPr>
            <a:r>
              <a:rPr lang="fr-FR" sz="2400" dirty="0"/>
              <a:t>- Seuil 85% VMA </a:t>
            </a:r>
          </a:p>
          <a:p>
            <a:pPr marL="0" indent="0">
              <a:buNone/>
            </a:pPr>
            <a:r>
              <a:rPr lang="fr-FR" sz="2400" dirty="0"/>
              <a:t> 2) Associé : </a:t>
            </a:r>
          </a:p>
          <a:p>
            <a:pPr marL="0" indent="0">
              <a:buNone/>
            </a:pPr>
            <a:r>
              <a:rPr lang="fr-FR" sz="2400" dirty="0"/>
              <a:t>- Circuit passe sur des temps </a:t>
            </a:r>
            <a:r>
              <a:rPr lang="fr-FR" sz="2400" b="1" dirty="0"/>
              <a:t>long avec peu </a:t>
            </a:r>
            <a:r>
              <a:rPr lang="fr-FR" sz="2400" dirty="0"/>
              <a:t>de temps d’arrêt</a:t>
            </a:r>
          </a:p>
          <a:p>
            <a:pPr marL="0" indent="0">
              <a:buNone/>
            </a:pPr>
            <a:r>
              <a:rPr lang="fr-FR" sz="2400" dirty="0"/>
              <a:t>- Jeu avec ballon </a:t>
            </a:r>
          </a:p>
          <a:p>
            <a:pPr marL="0" indent="0">
              <a:buNone/>
            </a:pPr>
            <a:r>
              <a:rPr lang="fr-FR" dirty="0"/>
              <a:t> </a:t>
            </a:r>
            <a:r>
              <a:rPr lang="fr-FR" sz="2400" dirty="0"/>
              <a:t>3) Contextualisée intégré  </a:t>
            </a:r>
          </a:p>
          <a:p>
            <a:pPr marL="0" indent="0">
              <a:buNone/>
            </a:pPr>
            <a:r>
              <a:rPr lang="fr-FR" sz="2400" dirty="0"/>
              <a:t>- Stop </a:t>
            </a:r>
            <a:r>
              <a:rPr lang="fr-FR" sz="2400" dirty="0" err="1"/>
              <a:t>ball</a:t>
            </a:r>
            <a:r>
              <a:rPr lang="fr-FR" sz="2400" dirty="0"/>
              <a:t> avec 6 à 8 joueurs par équipe </a:t>
            </a:r>
          </a:p>
          <a:p>
            <a:pPr marL="0" indent="0">
              <a:buNone/>
            </a:pPr>
            <a:r>
              <a:rPr lang="fr-FR" sz="2400" dirty="0"/>
              <a:t>- 8 vs 8 avec gardien</a:t>
            </a:r>
          </a:p>
          <a:p>
            <a:pPr marL="0" indent="0">
              <a:buNone/>
            </a:pPr>
            <a:endParaRPr lang="fr-FR" dirty="0"/>
          </a:p>
        </p:txBody>
      </p:sp>
    </p:spTree>
    <p:extLst>
      <p:ext uri="{BB962C8B-B14F-4D97-AF65-F5344CB8AC3E}">
        <p14:creationId xmlns:p14="http://schemas.microsoft.com/office/powerpoint/2010/main" val="423584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Force</a:t>
            </a:r>
          </a:p>
        </p:txBody>
      </p:sp>
      <p:sp>
        <p:nvSpPr>
          <p:cNvPr id="3" name="Content Placeholder 2"/>
          <p:cNvSpPr>
            <a:spLocks noGrp="1"/>
          </p:cNvSpPr>
          <p:nvPr>
            <p:ph idx="1"/>
          </p:nvPr>
        </p:nvSpPr>
        <p:spPr>
          <a:xfrm>
            <a:off x="228600" y="1417638"/>
            <a:ext cx="8458200" cy="4166733"/>
          </a:xfrm>
        </p:spPr>
        <p:txBody>
          <a:bodyPr>
            <a:normAutofit/>
          </a:bodyPr>
          <a:lstStyle/>
          <a:p>
            <a:pPr marL="0" indent="0">
              <a:buNone/>
            </a:pPr>
            <a:r>
              <a:rPr lang="fr-FR" sz="2400" b="1" dirty="0"/>
              <a:t>- Ne pas diaboliser la force </a:t>
            </a:r>
            <a:r>
              <a:rPr lang="fr-FR" sz="2400" dirty="0"/>
              <a:t>: Les données récentes de la littérature scientifique indiquent que les enfants peuvent augmenter leur force musculaire lorsque l’entraînement est bien mené et contrôlé</a:t>
            </a:r>
          </a:p>
          <a:p>
            <a:pPr marL="0" indent="0">
              <a:buNone/>
            </a:pPr>
            <a:r>
              <a:rPr lang="fr-FR" sz="2400" dirty="0"/>
              <a:t>MAIS être </a:t>
            </a:r>
            <a:r>
              <a:rPr lang="fr-FR" sz="2400" u="sng" dirty="0"/>
              <a:t>progressif</a:t>
            </a:r>
            <a:r>
              <a:rPr lang="fr-FR" sz="2400" dirty="0"/>
              <a:t> et avec </a:t>
            </a:r>
            <a:r>
              <a:rPr lang="fr-FR" sz="2400" u="sng" dirty="0"/>
              <a:t>charge adaptée </a:t>
            </a:r>
          </a:p>
          <a:p>
            <a:pPr marL="0" indent="0">
              <a:buNone/>
            </a:pPr>
            <a:endParaRPr lang="fr-FR" dirty="0"/>
          </a:p>
          <a:p>
            <a:pPr marL="0" indent="0">
              <a:buNone/>
            </a:pPr>
            <a:r>
              <a:rPr lang="fr-FR" sz="2400" dirty="0"/>
              <a:t>- La force : Permet des adaptations nerveuses très intéressantes notamment pour la vitesse </a:t>
            </a:r>
          </a:p>
          <a:p>
            <a:pPr marL="0" indent="0">
              <a:buNone/>
            </a:pPr>
            <a:endParaRPr lang="fr-FR" sz="2400" dirty="0"/>
          </a:p>
          <a:p>
            <a:pPr marL="0" indent="0">
              <a:buNone/>
            </a:pPr>
            <a:r>
              <a:rPr lang="fr-FR" sz="2400" dirty="0"/>
              <a:t>- Prévient le risque de blessure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Recomm</a:t>
            </a:r>
            <a:r>
              <a:rPr lang="fr-FR" dirty="0"/>
              <a:t>a</a:t>
            </a:r>
            <a:r>
              <a:rPr dirty="0" err="1"/>
              <a:t>ndations</a:t>
            </a:r>
            <a:r>
              <a:rPr dirty="0"/>
              <a:t> pratiques</a:t>
            </a:r>
            <a:r>
              <a:rPr lang="fr-FR" dirty="0"/>
              <a:t> force </a:t>
            </a:r>
            <a:endParaRPr dirty="0"/>
          </a:p>
        </p:txBody>
      </p:sp>
      <p:sp>
        <p:nvSpPr>
          <p:cNvPr id="3" name="Content Placeholder 2"/>
          <p:cNvSpPr>
            <a:spLocks noGrp="1"/>
          </p:cNvSpPr>
          <p:nvPr>
            <p:ph idx="1"/>
          </p:nvPr>
        </p:nvSpPr>
        <p:spPr/>
        <p:txBody>
          <a:bodyPr>
            <a:normAutofit/>
          </a:bodyPr>
          <a:lstStyle/>
          <a:p>
            <a:r>
              <a:rPr lang="fr-FR" sz="2400" dirty="0"/>
              <a:t> Dans un premier temps focus technique des exercices </a:t>
            </a:r>
          </a:p>
          <a:p>
            <a:r>
              <a:rPr lang="fr-FR" sz="2400" dirty="0"/>
              <a:t> Commencer par poids du corps, travail avec des élastiques, ballon lesté </a:t>
            </a:r>
          </a:p>
          <a:p>
            <a:r>
              <a:rPr lang="fr-FR" sz="2400" dirty="0"/>
              <a:t>Travail d'équilibre de force au niveau des quadriceps/ischios pour diminuer le risque de blessure </a:t>
            </a:r>
          </a:p>
          <a:p>
            <a:r>
              <a:rPr lang="fr-FR" sz="2400" dirty="0"/>
              <a:t>Charge d’entrainement doit être augmentée progressivement </a:t>
            </a:r>
          </a:p>
          <a:p>
            <a:r>
              <a:rPr lang="fr-FR" sz="2400" dirty="0"/>
              <a:t>Mouvement lent dans un premier temps puis explosif lorsque les joueurs/ses sont habitués </a:t>
            </a:r>
          </a:p>
          <a:p>
            <a:r>
              <a:rPr lang="fr-FR" sz="2400" dirty="0"/>
              <a:t>Le travail de renforcement doit être considéré comme complémentaire mais ne doit pas remplacer un entrainement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6"/>
            <a:ext cx="8229600" cy="1143000"/>
          </a:xfrm>
        </p:spPr>
        <p:txBody>
          <a:bodyPr/>
          <a:lstStyle/>
          <a:p>
            <a:r>
              <a:rPr lang="fr-FR" dirty="0"/>
              <a:t>Exemple terrain</a:t>
            </a:r>
            <a:endParaRPr dirty="0"/>
          </a:p>
        </p:txBody>
      </p:sp>
      <p:sp>
        <p:nvSpPr>
          <p:cNvPr id="3" name="Content Placeholder 2"/>
          <p:cNvSpPr>
            <a:spLocks noGrp="1"/>
          </p:cNvSpPr>
          <p:nvPr>
            <p:ph idx="1"/>
          </p:nvPr>
        </p:nvSpPr>
        <p:spPr>
          <a:xfrm>
            <a:off x="457200" y="1303336"/>
            <a:ext cx="8229600" cy="5081134"/>
          </a:xfrm>
        </p:spPr>
        <p:txBody>
          <a:bodyPr>
            <a:normAutofit fontScale="92500" lnSpcReduction="10000"/>
          </a:bodyPr>
          <a:lstStyle/>
          <a:p>
            <a:pPr marL="0" indent="0">
              <a:buNone/>
            </a:pPr>
            <a:r>
              <a:rPr lang="fr-FR" dirty="0"/>
              <a:t>1) Décontextualisé : </a:t>
            </a:r>
          </a:p>
          <a:p>
            <a:pPr marL="0" indent="0">
              <a:buNone/>
            </a:pPr>
            <a:r>
              <a:rPr lang="fr-FR" dirty="0"/>
              <a:t>- Travail de gainage sur 10 à 40sec </a:t>
            </a:r>
          </a:p>
          <a:p>
            <a:pPr marL="0" indent="0">
              <a:buNone/>
            </a:pPr>
            <a:r>
              <a:rPr lang="fr-FR" dirty="0"/>
              <a:t>- Travail chaise ou de fente avec poids léger </a:t>
            </a:r>
          </a:p>
          <a:p>
            <a:pPr marL="0" indent="0">
              <a:buNone/>
            </a:pPr>
            <a:r>
              <a:rPr lang="fr-FR" dirty="0"/>
              <a:t>- Travail de pliométrie </a:t>
            </a:r>
          </a:p>
          <a:p>
            <a:pPr marL="0" indent="0">
              <a:buNone/>
            </a:pPr>
            <a:r>
              <a:rPr lang="fr-FR" dirty="0"/>
              <a:t>2) Associé </a:t>
            </a:r>
          </a:p>
          <a:p>
            <a:pPr marL="0" indent="0">
              <a:buNone/>
            </a:pPr>
            <a:r>
              <a:rPr lang="fr-FR" dirty="0"/>
              <a:t>Pliométrie ou exercice de </a:t>
            </a:r>
            <a:r>
              <a:rPr lang="fr-FR" dirty="0" err="1"/>
              <a:t>renfo</a:t>
            </a:r>
            <a:r>
              <a:rPr lang="fr-FR" dirty="0"/>
              <a:t> enchainé d’un travail technique </a:t>
            </a:r>
          </a:p>
          <a:p>
            <a:pPr marL="0" indent="0">
              <a:buNone/>
            </a:pPr>
            <a:r>
              <a:rPr lang="fr-FR" dirty="0"/>
              <a:t>3) Contextualisée </a:t>
            </a:r>
          </a:p>
          <a:p>
            <a:pPr marL="0" indent="0">
              <a:buNone/>
            </a:pPr>
            <a:r>
              <a:rPr lang="fr-FR" dirty="0"/>
              <a:t>- 1vs1 ou 2vs2 en petit espace sur temps de travail cours </a:t>
            </a:r>
          </a:p>
          <a:p>
            <a:pPr marL="0" indent="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B92F5-715E-DEBF-DD35-4A61106E43EF}"/>
              </a:ext>
            </a:extLst>
          </p:cNvPr>
          <p:cNvSpPr>
            <a:spLocks noGrp="1"/>
          </p:cNvSpPr>
          <p:nvPr>
            <p:ph type="title"/>
          </p:nvPr>
        </p:nvSpPr>
        <p:spPr/>
        <p:txBody>
          <a:bodyPr/>
          <a:lstStyle/>
          <a:p>
            <a:r>
              <a:rPr lang="fr-FR" dirty="0"/>
              <a:t>Vitesse </a:t>
            </a:r>
          </a:p>
        </p:txBody>
      </p:sp>
      <p:sp>
        <p:nvSpPr>
          <p:cNvPr id="3" name="Espace réservé du contenu 2">
            <a:extLst>
              <a:ext uri="{FF2B5EF4-FFF2-40B4-BE49-F238E27FC236}">
                <a16:creationId xmlns:a16="http://schemas.microsoft.com/office/drawing/2014/main" id="{21BC84E7-D5C0-529F-6770-BE462804CCAF}"/>
              </a:ext>
            </a:extLst>
          </p:cNvPr>
          <p:cNvSpPr>
            <a:spLocks noGrp="1"/>
          </p:cNvSpPr>
          <p:nvPr>
            <p:ph idx="1"/>
          </p:nvPr>
        </p:nvSpPr>
        <p:spPr/>
        <p:txBody>
          <a:bodyPr>
            <a:normAutofit/>
          </a:bodyPr>
          <a:lstStyle/>
          <a:p>
            <a:r>
              <a:rPr lang="fr-FR" dirty="0"/>
              <a:t>Qualité à travailler régulièrement tout au long de la saison</a:t>
            </a:r>
          </a:p>
          <a:p>
            <a:r>
              <a:rPr lang="fr-FR" dirty="0"/>
              <a:t> Exercice de sprint (10m/20m/30m/40m) (avec intention de vitesse max) </a:t>
            </a:r>
          </a:p>
          <a:p>
            <a:r>
              <a:rPr lang="fr-FR" dirty="0"/>
              <a:t> En ligne droite et/ou avec des changements de directions </a:t>
            </a:r>
          </a:p>
          <a:p>
            <a:r>
              <a:rPr lang="fr-FR" dirty="0"/>
              <a:t>Pliométrie (=saut)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404084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4FF75-2B37-9F4C-08EC-6E6E817FF85A}"/>
              </a:ext>
            </a:extLst>
          </p:cNvPr>
          <p:cNvSpPr>
            <a:spLocks noGrp="1"/>
          </p:cNvSpPr>
          <p:nvPr>
            <p:ph type="title"/>
          </p:nvPr>
        </p:nvSpPr>
        <p:spPr/>
        <p:txBody>
          <a:bodyPr/>
          <a:lstStyle/>
          <a:p>
            <a:r>
              <a:rPr lang="fr-FR" dirty="0"/>
              <a:t>Vitesse </a:t>
            </a:r>
          </a:p>
        </p:txBody>
      </p:sp>
      <p:sp>
        <p:nvSpPr>
          <p:cNvPr id="3" name="Espace réservé du contenu 2">
            <a:extLst>
              <a:ext uri="{FF2B5EF4-FFF2-40B4-BE49-F238E27FC236}">
                <a16:creationId xmlns:a16="http://schemas.microsoft.com/office/drawing/2014/main" id="{17751F02-6259-6031-51E8-A086631C98F8}"/>
              </a:ext>
            </a:extLst>
          </p:cNvPr>
          <p:cNvSpPr>
            <a:spLocks noGrp="1"/>
          </p:cNvSpPr>
          <p:nvPr>
            <p:ph idx="1"/>
          </p:nvPr>
        </p:nvSpPr>
        <p:spPr/>
        <p:txBody>
          <a:bodyPr>
            <a:normAutofit/>
          </a:bodyPr>
          <a:lstStyle/>
          <a:p>
            <a:r>
              <a:rPr lang="fr-FR" dirty="0"/>
              <a:t>Comment travailler la vitesse en fonction de l’âges des enfant ? </a:t>
            </a:r>
          </a:p>
          <a:p>
            <a:endParaRPr lang="fr-FR" dirty="0"/>
          </a:p>
          <a:p>
            <a:pPr marL="0" indent="0">
              <a:buNone/>
            </a:pPr>
            <a:r>
              <a:rPr lang="fr-FR" dirty="0"/>
              <a:t>AVANT(PVC) 14ans la vitesse serait plus favorablement améliorée chez les garçons en utilisant un entraînement pliométrique + sprint </a:t>
            </a:r>
          </a:p>
          <a:p>
            <a:pPr marL="0" indent="0">
              <a:buNone/>
            </a:pPr>
            <a:r>
              <a:rPr lang="fr-FR" dirty="0"/>
              <a:t>APRÈS PVC  en effectuant un entraînement force + pliométrie + sprint</a:t>
            </a:r>
          </a:p>
        </p:txBody>
      </p:sp>
    </p:spTree>
    <p:extLst>
      <p:ext uri="{BB962C8B-B14F-4D97-AF65-F5344CB8AC3E}">
        <p14:creationId xmlns:p14="http://schemas.microsoft.com/office/powerpoint/2010/main" val="88315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C8A0C-7B13-F26F-BD7A-9020514B73F1}"/>
              </a:ext>
            </a:extLst>
          </p:cNvPr>
          <p:cNvSpPr>
            <a:spLocks noGrp="1"/>
          </p:cNvSpPr>
          <p:nvPr>
            <p:ph type="title"/>
          </p:nvPr>
        </p:nvSpPr>
        <p:spPr/>
        <p:txBody>
          <a:bodyPr/>
          <a:lstStyle/>
          <a:p>
            <a:r>
              <a:rPr lang="fr-FR" dirty="0"/>
              <a:t>Exemple terrain</a:t>
            </a:r>
          </a:p>
        </p:txBody>
      </p:sp>
      <p:sp>
        <p:nvSpPr>
          <p:cNvPr id="3" name="Espace réservé du contenu 2">
            <a:extLst>
              <a:ext uri="{FF2B5EF4-FFF2-40B4-BE49-F238E27FC236}">
                <a16:creationId xmlns:a16="http://schemas.microsoft.com/office/drawing/2014/main" id="{6DE4F78B-3E80-B117-8D1C-723F77333642}"/>
              </a:ext>
            </a:extLst>
          </p:cNvPr>
          <p:cNvSpPr>
            <a:spLocks noGrp="1"/>
          </p:cNvSpPr>
          <p:nvPr>
            <p:ph idx="1"/>
          </p:nvPr>
        </p:nvSpPr>
        <p:spPr/>
        <p:txBody>
          <a:bodyPr/>
          <a:lstStyle/>
          <a:p>
            <a:r>
              <a:rPr lang="fr-FR" sz="2400" dirty="0"/>
              <a:t>1) décontextualisé </a:t>
            </a:r>
          </a:p>
          <a:p>
            <a:r>
              <a:rPr lang="fr-FR" sz="2400" dirty="0"/>
              <a:t>Travail vitesse de réaction (signal sonore, tactile ou visuel) ou dans des positions contraignantes </a:t>
            </a:r>
          </a:p>
          <a:p>
            <a:r>
              <a:rPr lang="fr-FR" sz="2400" dirty="0"/>
              <a:t> </a:t>
            </a:r>
            <a:r>
              <a:rPr lang="fr-FR" sz="2400" dirty="0" err="1"/>
              <a:t>Plio</a:t>
            </a:r>
            <a:r>
              <a:rPr lang="fr-FR" sz="2400" dirty="0"/>
              <a:t> + Travail d’accélération </a:t>
            </a:r>
          </a:p>
          <a:p>
            <a:r>
              <a:rPr lang="fr-FR" sz="2400" dirty="0"/>
              <a:t>Travail de vitesse gestuelle (travail appuis, et de fréquence)</a:t>
            </a:r>
          </a:p>
          <a:p>
            <a:r>
              <a:rPr lang="fr-FR" sz="2400" dirty="0"/>
              <a:t>Travail de décélération important ++ en sport </a:t>
            </a:r>
            <a:r>
              <a:rPr lang="fr-FR" sz="2400" dirty="0" err="1"/>
              <a:t>co</a:t>
            </a:r>
            <a:r>
              <a:rPr lang="fr-FR" sz="2400" dirty="0"/>
              <a:t> </a:t>
            </a:r>
          </a:p>
          <a:p>
            <a:pPr marL="0" indent="0">
              <a:buNone/>
            </a:pPr>
            <a:r>
              <a:rPr lang="fr-FR" sz="2400" dirty="0"/>
              <a:t>2) Associé </a:t>
            </a:r>
          </a:p>
          <a:p>
            <a:pPr marL="0" indent="0">
              <a:buNone/>
            </a:pPr>
            <a:r>
              <a:rPr lang="fr-FR" sz="2400" dirty="0"/>
              <a:t>- Sprint + habileté technique </a:t>
            </a:r>
          </a:p>
          <a:p>
            <a:pPr marL="0" indent="0">
              <a:buNone/>
            </a:pPr>
            <a:r>
              <a:rPr lang="fr-FR" sz="2400" dirty="0"/>
              <a:t>3) Contextualisé 8vs8 avec profondeur </a:t>
            </a:r>
          </a:p>
          <a:p>
            <a:pPr marL="0" indent="0">
              <a:buNone/>
            </a:pPr>
            <a:endParaRPr lang="fr-FR" sz="2800" dirty="0"/>
          </a:p>
          <a:p>
            <a:endParaRPr lang="fr-FR" dirty="0"/>
          </a:p>
        </p:txBody>
      </p:sp>
    </p:spTree>
    <p:extLst>
      <p:ext uri="{BB962C8B-B14F-4D97-AF65-F5344CB8AC3E}">
        <p14:creationId xmlns:p14="http://schemas.microsoft.com/office/powerpoint/2010/main" val="129129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BA1DA-D789-9732-82A3-5CBFBEED5324}"/>
              </a:ext>
            </a:extLst>
          </p:cNvPr>
          <p:cNvSpPr>
            <a:spLocks noGrp="1"/>
          </p:cNvSpPr>
          <p:nvPr>
            <p:ph type="title"/>
          </p:nvPr>
        </p:nvSpPr>
        <p:spPr/>
        <p:txBody>
          <a:bodyPr/>
          <a:lstStyle/>
          <a:p>
            <a:r>
              <a:rPr lang="fr-FR" dirty="0"/>
              <a:t>Souplesse </a:t>
            </a:r>
          </a:p>
        </p:txBody>
      </p:sp>
      <p:sp>
        <p:nvSpPr>
          <p:cNvPr id="3" name="Espace réservé du contenu 2">
            <a:extLst>
              <a:ext uri="{FF2B5EF4-FFF2-40B4-BE49-F238E27FC236}">
                <a16:creationId xmlns:a16="http://schemas.microsoft.com/office/drawing/2014/main" id="{91A36D1C-284B-6FC0-A238-3E5BE05CB8D9}"/>
              </a:ext>
            </a:extLst>
          </p:cNvPr>
          <p:cNvSpPr>
            <a:spLocks noGrp="1"/>
          </p:cNvSpPr>
          <p:nvPr>
            <p:ph idx="1"/>
          </p:nvPr>
        </p:nvSpPr>
        <p:spPr/>
        <p:txBody>
          <a:bodyPr>
            <a:normAutofit lnSpcReduction="10000"/>
          </a:bodyPr>
          <a:lstStyle/>
          <a:p>
            <a:r>
              <a:rPr lang="fr-FR" dirty="0"/>
              <a:t>Une des caractéristiques de la croissance est une augmentation de la force musculaire associé à une raideur de muscle/tendon DONC risque de blessure peut être plus élevé lors de la période pubertaire  </a:t>
            </a:r>
          </a:p>
          <a:p>
            <a:r>
              <a:rPr lang="fr-FR" dirty="0"/>
              <a:t>Le travail de la souplesse lors de la croissance permet une diminution des accidents musculaires et protège les tendons (= moins de tendinite)</a:t>
            </a:r>
          </a:p>
        </p:txBody>
      </p:sp>
    </p:spTree>
    <p:extLst>
      <p:ext uri="{BB962C8B-B14F-4D97-AF65-F5344CB8AC3E}">
        <p14:creationId xmlns:p14="http://schemas.microsoft.com/office/powerpoint/2010/main" val="104640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Introduction</a:t>
            </a:r>
          </a:p>
        </p:txBody>
      </p:sp>
      <p:sp>
        <p:nvSpPr>
          <p:cNvPr id="3" name="Content Placeholder 2"/>
          <p:cNvSpPr>
            <a:spLocks noGrp="1"/>
          </p:cNvSpPr>
          <p:nvPr>
            <p:ph idx="1"/>
          </p:nvPr>
        </p:nvSpPr>
        <p:spPr/>
        <p:txBody>
          <a:bodyPr/>
          <a:lstStyle/>
          <a:p>
            <a:pPr marL="0" indent="0">
              <a:buNone/>
            </a:pPr>
            <a:endParaRPr dirty="0"/>
          </a:p>
          <a:p>
            <a:r>
              <a:rPr dirty="0"/>
              <a:t> </a:t>
            </a:r>
            <a:r>
              <a:rPr dirty="0" err="1"/>
              <a:t>L’entraînement</a:t>
            </a:r>
            <a:r>
              <a:rPr dirty="0"/>
              <a:t> doit </a:t>
            </a:r>
            <a:r>
              <a:rPr dirty="0" err="1"/>
              <a:t>être</a:t>
            </a:r>
            <a:r>
              <a:rPr dirty="0"/>
              <a:t> </a:t>
            </a:r>
            <a:r>
              <a:rPr dirty="0" err="1"/>
              <a:t>adapté</a:t>
            </a:r>
            <a:r>
              <a:rPr dirty="0"/>
              <a:t> </a:t>
            </a:r>
            <a:r>
              <a:rPr dirty="0" err="1"/>
              <a:t>à</a:t>
            </a:r>
            <a:r>
              <a:rPr dirty="0"/>
              <a:t> la </a:t>
            </a:r>
            <a:r>
              <a:rPr dirty="0" err="1"/>
              <a:t>croissance</a:t>
            </a:r>
            <a:r>
              <a:rPr dirty="0"/>
              <a:t> et </a:t>
            </a:r>
            <a:r>
              <a:rPr dirty="0" err="1"/>
              <a:t>à</a:t>
            </a:r>
            <a:r>
              <a:rPr dirty="0"/>
              <a:t> la maturation.</a:t>
            </a:r>
          </a:p>
          <a:p>
            <a:endParaRPr dirty="0"/>
          </a:p>
          <a:p>
            <a:r>
              <a:rPr dirty="0"/>
              <a:t> Objectif : </a:t>
            </a:r>
            <a:r>
              <a:rPr dirty="0" err="1"/>
              <a:t>optimiser</a:t>
            </a:r>
            <a:r>
              <a:rPr dirty="0"/>
              <a:t> la performance future tout </a:t>
            </a:r>
            <a:r>
              <a:rPr dirty="0" err="1"/>
              <a:t>en</a:t>
            </a:r>
            <a:r>
              <a:rPr dirty="0"/>
              <a:t> </a:t>
            </a:r>
            <a:r>
              <a:rPr dirty="0" err="1"/>
              <a:t>préservant</a:t>
            </a:r>
            <a:r>
              <a:rPr dirty="0"/>
              <a:t> la </a:t>
            </a:r>
            <a:r>
              <a:rPr dirty="0" err="1"/>
              <a:t>santé</a:t>
            </a:r>
            <a:r>
              <a:rPr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5197DE-57A9-C934-D92E-EC10EF5DEAF8}"/>
              </a:ext>
            </a:extLst>
          </p:cNvPr>
          <p:cNvSpPr>
            <a:spLocks noGrp="1"/>
          </p:cNvSpPr>
          <p:nvPr>
            <p:ph type="title"/>
          </p:nvPr>
        </p:nvSpPr>
        <p:spPr/>
        <p:txBody>
          <a:bodyPr>
            <a:normAutofit fontScale="90000"/>
          </a:bodyPr>
          <a:lstStyle/>
          <a:p>
            <a:r>
              <a:rPr lang="fr-FR" dirty="0"/>
              <a:t>Recommandations pratiques souplesse </a:t>
            </a:r>
          </a:p>
        </p:txBody>
      </p:sp>
      <p:sp>
        <p:nvSpPr>
          <p:cNvPr id="3" name="Espace réservé du contenu 2">
            <a:extLst>
              <a:ext uri="{FF2B5EF4-FFF2-40B4-BE49-F238E27FC236}">
                <a16:creationId xmlns:a16="http://schemas.microsoft.com/office/drawing/2014/main" id="{17990226-FA12-060D-F0C7-8EB300104DDB}"/>
              </a:ext>
            </a:extLst>
          </p:cNvPr>
          <p:cNvSpPr>
            <a:spLocks noGrp="1"/>
          </p:cNvSpPr>
          <p:nvPr>
            <p:ph idx="1"/>
          </p:nvPr>
        </p:nvSpPr>
        <p:spPr/>
        <p:txBody>
          <a:bodyPr/>
          <a:lstStyle/>
          <a:p>
            <a:r>
              <a:rPr lang="fr-FR" dirty="0"/>
              <a:t>Ne pas atteindre le seuil de douleurs </a:t>
            </a:r>
          </a:p>
          <a:p>
            <a:r>
              <a:rPr lang="fr-FR" dirty="0"/>
              <a:t>Recherche d’une sensation de relâchement </a:t>
            </a:r>
          </a:p>
          <a:p>
            <a:r>
              <a:rPr lang="fr-FR" dirty="0"/>
              <a:t>20 à 30 sec par groupe musculaire pour faire du maintien (2 fois semaines)</a:t>
            </a:r>
          </a:p>
          <a:p>
            <a:r>
              <a:rPr lang="fr-FR" dirty="0"/>
              <a:t>1’30’’ à 3’ par groupe musculaire  faire du développement (3/4 fois semaine)</a:t>
            </a:r>
          </a:p>
        </p:txBody>
      </p:sp>
    </p:spTree>
    <p:extLst>
      <p:ext uri="{BB962C8B-B14F-4D97-AF65-F5344CB8AC3E}">
        <p14:creationId xmlns:p14="http://schemas.microsoft.com/office/powerpoint/2010/main" val="64264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82EF8F-8CA0-CF27-B2EA-A974CAFD511A}"/>
              </a:ext>
            </a:extLst>
          </p:cNvPr>
          <p:cNvSpPr>
            <a:spLocks noGrp="1"/>
          </p:cNvSpPr>
          <p:nvPr>
            <p:ph type="title"/>
          </p:nvPr>
        </p:nvSpPr>
        <p:spPr/>
        <p:txBody>
          <a:bodyPr/>
          <a:lstStyle/>
          <a:p>
            <a:r>
              <a:rPr lang="fr-FR" dirty="0"/>
              <a:t>Schéma des points à retenir </a:t>
            </a:r>
          </a:p>
        </p:txBody>
      </p:sp>
      <p:pic>
        <p:nvPicPr>
          <p:cNvPr id="5" name="Espace réservé du contenu 4">
            <a:extLst>
              <a:ext uri="{FF2B5EF4-FFF2-40B4-BE49-F238E27FC236}">
                <a16:creationId xmlns:a16="http://schemas.microsoft.com/office/drawing/2014/main" id="{7A435E98-C4A7-A61A-DC65-D7B6C8360B57}"/>
              </a:ext>
            </a:extLst>
          </p:cNvPr>
          <p:cNvPicPr>
            <a:picLocks noGrp="1" noChangeAspect="1"/>
          </p:cNvPicPr>
          <p:nvPr>
            <p:ph idx="1"/>
          </p:nvPr>
        </p:nvPicPr>
        <p:blipFill>
          <a:blip r:embed="rId2"/>
          <a:stretch>
            <a:fillRect/>
          </a:stretch>
        </p:blipFill>
        <p:spPr>
          <a:xfrm>
            <a:off x="1254309" y="1676400"/>
            <a:ext cx="6750988" cy="4449763"/>
          </a:xfrm>
        </p:spPr>
      </p:pic>
    </p:spTree>
    <p:extLst>
      <p:ext uri="{BB962C8B-B14F-4D97-AF65-F5344CB8AC3E}">
        <p14:creationId xmlns:p14="http://schemas.microsoft.com/office/powerpoint/2010/main" val="2878308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B7E3B-FD17-95E2-8974-EFAE4F5B2590}"/>
              </a:ext>
            </a:extLst>
          </p:cNvPr>
          <p:cNvSpPr>
            <a:spLocks noGrp="1"/>
          </p:cNvSpPr>
          <p:nvPr>
            <p:ph type="title"/>
          </p:nvPr>
        </p:nvSpPr>
        <p:spPr/>
        <p:txBody>
          <a:bodyPr/>
          <a:lstStyle/>
          <a:p>
            <a:r>
              <a:rPr lang="fr-FR" dirty="0"/>
              <a:t>Points clés à retenir </a:t>
            </a:r>
          </a:p>
        </p:txBody>
      </p:sp>
      <p:sp>
        <p:nvSpPr>
          <p:cNvPr id="3" name="Espace réservé du contenu 2">
            <a:extLst>
              <a:ext uri="{FF2B5EF4-FFF2-40B4-BE49-F238E27FC236}">
                <a16:creationId xmlns:a16="http://schemas.microsoft.com/office/drawing/2014/main" id="{4F3FE87C-91A0-15B8-E7F6-BE0D67F63D35}"/>
              </a:ext>
            </a:extLst>
          </p:cNvPr>
          <p:cNvSpPr>
            <a:spLocks noGrp="1"/>
          </p:cNvSpPr>
          <p:nvPr>
            <p:ph idx="1"/>
          </p:nvPr>
        </p:nvSpPr>
        <p:spPr/>
        <p:txBody>
          <a:bodyPr>
            <a:normAutofit lnSpcReduction="10000"/>
          </a:bodyPr>
          <a:lstStyle/>
          <a:p>
            <a:pPr marL="514350" indent="-514350">
              <a:buAutoNum type="arabicParenR"/>
            </a:pPr>
            <a:r>
              <a:rPr lang="fr-FR" sz="2400" dirty="0"/>
              <a:t>De 5 à 13-14 ans : les habiletés motrice (coordination, agilité, équilibre) et perceptuelles doivent être essentiellement développées en raison de la plasticité exceptionnelle du système neuronal (âge d’or) </a:t>
            </a:r>
          </a:p>
          <a:p>
            <a:pPr marL="514350" indent="-514350">
              <a:buAutoNum type="arabicParenR"/>
            </a:pPr>
            <a:r>
              <a:rPr lang="fr-FR" sz="2400" dirty="0"/>
              <a:t> La souplesse est à développer à l’approche du PVC et après le PVC </a:t>
            </a:r>
          </a:p>
          <a:p>
            <a:pPr marL="514350" indent="-514350">
              <a:buAutoNum type="arabicParenR"/>
            </a:pPr>
            <a:r>
              <a:rPr lang="fr-FR" sz="2400" dirty="0"/>
              <a:t>L’endurance est conditionnée par des facteurs biomécaniques (technique du mouvement) et énergétiques (capacité aérobie). Elle doit être développée en améliorant tout d’abord les habiletés motrices avant et durant le PVC, puis en augmentant la capacité oxydative musculaire durant et après le PVC.</a:t>
            </a:r>
          </a:p>
          <a:p>
            <a:pPr marL="514350" indent="-514350">
              <a:buAutoNum type="arabicParenR"/>
            </a:pPr>
            <a:endParaRPr lang="fr-FR" sz="2400" dirty="0"/>
          </a:p>
          <a:p>
            <a:pPr marL="514350" indent="-514350">
              <a:buAutoNum type="arabicParenR"/>
            </a:pPr>
            <a:endParaRPr lang="fr-FR" sz="2400" dirty="0"/>
          </a:p>
          <a:p>
            <a:pPr marL="0" indent="0">
              <a:buNone/>
            </a:pPr>
            <a:endParaRPr lang="fr-FR" dirty="0"/>
          </a:p>
        </p:txBody>
      </p:sp>
    </p:spTree>
    <p:extLst>
      <p:ext uri="{BB962C8B-B14F-4D97-AF65-F5344CB8AC3E}">
        <p14:creationId xmlns:p14="http://schemas.microsoft.com/office/powerpoint/2010/main" val="349276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1F8A4A-3B3A-FAC4-BC58-13436D20E857}"/>
              </a:ext>
            </a:extLst>
          </p:cNvPr>
          <p:cNvSpPr>
            <a:spLocks noGrp="1"/>
          </p:cNvSpPr>
          <p:nvPr>
            <p:ph type="title"/>
          </p:nvPr>
        </p:nvSpPr>
        <p:spPr/>
        <p:txBody>
          <a:bodyPr/>
          <a:lstStyle/>
          <a:p>
            <a:r>
              <a:rPr lang="fr-FR" dirty="0"/>
              <a:t>Points clé a retenir </a:t>
            </a:r>
          </a:p>
        </p:txBody>
      </p:sp>
      <p:sp>
        <p:nvSpPr>
          <p:cNvPr id="3" name="Espace réservé du contenu 2">
            <a:extLst>
              <a:ext uri="{FF2B5EF4-FFF2-40B4-BE49-F238E27FC236}">
                <a16:creationId xmlns:a16="http://schemas.microsoft.com/office/drawing/2014/main" id="{CA1A5A0B-2F60-97E7-32B9-DD0991238BB6}"/>
              </a:ext>
            </a:extLst>
          </p:cNvPr>
          <p:cNvSpPr>
            <a:spLocks noGrp="1"/>
          </p:cNvSpPr>
          <p:nvPr>
            <p:ph idx="1"/>
          </p:nvPr>
        </p:nvSpPr>
        <p:spPr/>
        <p:txBody>
          <a:bodyPr>
            <a:normAutofit/>
          </a:bodyPr>
          <a:lstStyle/>
          <a:p>
            <a:pPr marL="0" indent="0">
              <a:buNone/>
            </a:pPr>
            <a:r>
              <a:rPr lang="fr-FR" sz="2400" dirty="0"/>
              <a:t>3) Travailler la force tout au long de la croissance afin de réduire les risques de blessure autour du PVC (gainage + muscle pour protéger les articulations)</a:t>
            </a:r>
          </a:p>
          <a:p>
            <a:pPr marL="0" indent="0">
              <a:buNone/>
            </a:pPr>
            <a:endParaRPr lang="fr-FR" sz="2400" dirty="0"/>
          </a:p>
          <a:p>
            <a:pPr marL="0" indent="0">
              <a:buNone/>
            </a:pPr>
            <a:r>
              <a:rPr lang="fr-FR" sz="2400" dirty="0"/>
              <a:t>4) </a:t>
            </a:r>
            <a:r>
              <a:rPr lang="fr-FR" sz="2400" b="1" i="0" u="none" strike="noStrike" dirty="0">
                <a:solidFill>
                  <a:srgbClr val="000000"/>
                </a:solidFill>
                <a:effectLst/>
              </a:rPr>
              <a:t>La vitesse </a:t>
            </a:r>
            <a:r>
              <a:rPr lang="fr-FR" sz="2400" b="0" i="0" u="none" strike="noStrike" dirty="0">
                <a:solidFill>
                  <a:srgbClr val="000000"/>
                </a:solidFill>
                <a:effectLst/>
              </a:rPr>
              <a:t>est une </a:t>
            </a:r>
            <a:r>
              <a:rPr lang="fr-FR" sz="2400" b="1" i="0" u="none" strike="noStrike" dirty="0">
                <a:solidFill>
                  <a:srgbClr val="000000"/>
                </a:solidFill>
                <a:effectLst/>
              </a:rPr>
              <a:t>qualité physique complexe</a:t>
            </a:r>
            <a:r>
              <a:rPr lang="fr-FR" sz="2400" b="0" i="0" u="none" strike="noStrike" dirty="0">
                <a:solidFill>
                  <a:srgbClr val="000000"/>
                </a:solidFill>
                <a:effectLst/>
              </a:rPr>
              <a:t> qui doit être </a:t>
            </a:r>
            <a:r>
              <a:rPr lang="fr-FR" sz="2400" b="1" i="0" u="none" strike="noStrike" dirty="0">
                <a:solidFill>
                  <a:srgbClr val="000000"/>
                </a:solidFill>
                <a:effectLst/>
              </a:rPr>
              <a:t>développée tout au long de la croissance</a:t>
            </a:r>
            <a:r>
              <a:rPr lang="fr-FR" sz="2400" b="0" i="0" u="none" strike="noStrike" dirty="0">
                <a:solidFill>
                  <a:srgbClr val="000000"/>
                </a:solidFill>
                <a:effectLst/>
              </a:rPr>
              <a:t> en travaillant principalement les </a:t>
            </a:r>
            <a:r>
              <a:rPr lang="fr-FR" sz="2400" b="1" i="0" u="none" strike="noStrike" dirty="0">
                <a:solidFill>
                  <a:srgbClr val="000000"/>
                </a:solidFill>
                <a:effectLst/>
              </a:rPr>
              <a:t>qualités neuromusculaires jusqu’à l’âge de 13-14 ans</a:t>
            </a:r>
            <a:r>
              <a:rPr lang="fr-FR" sz="2400" b="0" i="0" u="none" strike="noStrike" dirty="0">
                <a:solidFill>
                  <a:srgbClr val="000000"/>
                </a:solidFill>
                <a:effectLst/>
              </a:rPr>
              <a:t> (période de pleine maturation nerveuse), puis les </a:t>
            </a:r>
            <a:r>
              <a:rPr lang="fr-FR" sz="2400" b="1" i="0" u="none" strike="noStrike" dirty="0">
                <a:solidFill>
                  <a:srgbClr val="000000"/>
                </a:solidFill>
                <a:effectLst/>
              </a:rPr>
              <a:t>qualités musculo-tendineuses après le PVC </a:t>
            </a:r>
            <a:r>
              <a:rPr lang="fr-FR" sz="2400" b="0" i="0" u="none" strike="noStrike" dirty="0">
                <a:solidFill>
                  <a:srgbClr val="000000"/>
                </a:solidFill>
                <a:effectLst/>
              </a:rPr>
              <a:t>(période de développement du système musculo-tendineux).</a:t>
            </a:r>
          </a:p>
          <a:p>
            <a:pPr marL="0" indent="0">
              <a:buNone/>
            </a:pPr>
            <a:endParaRPr lang="fr-FR" dirty="0"/>
          </a:p>
          <a:p>
            <a:endParaRPr lang="fr-FR" dirty="0"/>
          </a:p>
        </p:txBody>
      </p:sp>
    </p:spTree>
    <p:extLst>
      <p:ext uri="{BB962C8B-B14F-4D97-AF65-F5344CB8AC3E}">
        <p14:creationId xmlns:p14="http://schemas.microsoft.com/office/powerpoint/2010/main" val="396157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BD49E36-C8B1-0FBE-5288-EA6873E68D52}"/>
              </a:ext>
            </a:extLst>
          </p:cNvPr>
          <p:cNvPicPr>
            <a:picLocks noGrp="1" noChangeAspect="1"/>
          </p:cNvPicPr>
          <p:nvPr>
            <p:ph idx="1"/>
          </p:nvPr>
        </p:nvPicPr>
        <p:blipFill>
          <a:blip r:embed="rId2"/>
          <a:stretch>
            <a:fillRect/>
          </a:stretch>
        </p:blipFill>
        <p:spPr>
          <a:xfrm rot="16200000">
            <a:off x="2166346" y="598033"/>
            <a:ext cx="4811307" cy="6450518"/>
          </a:xfrm>
        </p:spPr>
      </p:pic>
    </p:spTree>
    <p:extLst>
      <p:ext uri="{BB962C8B-B14F-4D97-AF65-F5344CB8AC3E}">
        <p14:creationId xmlns:p14="http://schemas.microsoft.com/office/powerpoint/2010/main" val="181217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272B523-1498-EE22-1983-AA71DF4E4EBF}"/>
              </a:ext>
            </a:extLst>
          </p:cNvPr>
          <p:cNvPicPr>
            <a:picLocks noGrp="1" noChangeAspect="1"/>
          </p:cNvPicPr>
          <p:nvPr>
            <p:ph idx="1"/>
          </p:nvPr>
        </p:nvPicPr>
        <p:blipFill>
          <a:blip r:embed="rId2"/>
          <a:stretch>
            <a:fillRect/>
          </a:stretch>
        </p:blipFill>
        <p:spPr>
          <a:xfrm>
            <a:off x="1714745" y="378917"/>
            <a:ext cx="4813875" cy="6316358"/>
          </a:xfrm>
        </p:spPr>
      </p:pic>
    </p:spTree>
    <p:extLst>
      <p:ext uri="{BB962C8B-B14F-4D97-AF65-F5344CB8AC3E}">
        <p14:creationId xmlns:p14="http://schemas.microsoft.com/office/powerpoint/2010/main" val="121289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C938B-75BE-3CE4-C909-134D06CE4316}"/>
              </a:ext>
            </a:extLst>
          </p:cNvPr>
          <p:cNvSpPr>
            <a:spLocks noGrp="1"/>
          </p:cNvSpPr>
          <p:nvPr>
            <p:ph type="title"/>
          </p:nvPr>
        </p:nvSpPr>
        <p:spPr/>
        <p:txBody>
          <a:bodyPr/>
          <a:lstStyle/>
          <a:p>
            <a:r>
              <a:rPr lang="fr-FR" b="1" dirty="0"/>
              <a:t>Entrainer c’est faire des choix !</a:t>
            </a:r>
          </a:p>
        </p:txBody>
      </p:sp>
      <p:sp>
        <p:nvSpPr>
          <p:cNvPr id="3" name="Espace réservé du contenu 2">
            <a:extLst>
              <a:ext uri="{FF2B5EF4-FFF2-40B4-BE49-F238E27FC236}">
                <a16:creationId xmlns:a16="http://schemas.microsoft.com/office/drawing/2014/main" id="{2E1B77EB-67BE-DFC1-227E-0C525450B770}"/>
              </a:ext>
            </a:extLst>
          </p:cNvPr>
          <p:cNvSpPr>
            <a:spLocks noGrp="1"/>
          </p:cNvSpPr>
          <p:nvPr>
            <p:ph idx="1"/>
          </p:nvPr>
        </p:nvSpPr>
        <p:spPr>
          <a:xfrm>
            <a:off x="457200" y="1600200"/>
            <a:ext cx="8229600" cy="4839929"/>
          </a:xfrm>
        </p:spPr>
        <p:txBody>
          <a:bodyPr>
            <a:normAutofit lnSpcReduction="10000"/>
          </a:bodyPr>
          <a:lstStyle/>
          <a:p>
            <a:r>
              <a:rPr lang="fr-FR" sz="2400" dirty="0"/>
              <a:t>Prioriser le développement d’une qualité physique sur 1 mois minimum pour passer un CAP puis la conserver </a:t>
            </a:r>
          </a:p>
          <a:p>
            <a:r>
              <a:rPr lang="fr-FR" sz="2400" dirty="0"/>
              <a:t>Entrainer c’est faire du mieux que l’on peut avec les ressources à disposition </a:t>
            </a:r>
          </a:p>
          <a:p>
            <a:r>
              <a:rPr lang="fr-FR" sz="2400" dirty="0"/>
              <a:t>Restons humbles car on ne voit les joueurs/ses que deux trois fois semaines. Le gros du travail se fait aussi à coté (parents, jeu au city, vélo et autres activités physiques) </a:t>
            </a:r>
          </a:p>
          <a:p>
            <a:r>
              <a:rPr lang="fr-FR" sz="2400" dirty="0"/>
              <a:t>Entrainer c’est être « entrainant » donc l’objectif reste que le joueur ou la joueuse revienne la semaine prochaine. Car un joueur/se qui s’entraine toute l’année avec un programme ludique mais pas parfait théoriquement c’est bien plus efficace que de s’entrainer de manière 100% efficace théoriquement mais pendant 2 mois </a:t>
            </a:r>
          </a:p>
          <a:p>
            <a:endParaRPr lang="fr-FR" sz="2400" dirty="0"/>
          </a:p>
          <a:p>
            <a:pPr marL="0" indent="0">
              <a:buNone/>
            </a:pPr>
            <a:endParaRPr lang="fr-FR" dirty="0"/>
          </a:p>
        </p:txBody>
      </p:sp>
    </p:spTree>
    <p:extLst>
      <p:ext uri="{BB962C8B-B14F-4D97-AF65-F5344CB8AC3E}">
        <p14:creationId xmlns:p14="http://schemas.microsoft.com/office/powerpoint/2010/main" val="4645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6D371E-34AD-2450-67E0-BA12A375B56B}"/>
              </a:ext>
            </a:extLst>
          </p:cNvPr>
          <p:cNvSpPr>
            <a:spLocks noGrp="1"/>
          </p:cNvSpPr>
          <p:nvPr>
            <p:ph idx="1"/>
          </p:nvPr>
        </p:nvSpPr>
        <p:spPr>
          <a:xfrm>
            <a:off x="457200" y="872613"/>
            <a:ext cx="8229600" cy="4525963"/>
          </a:xfrm>
        </p:spPr>
        <p:txBody>
          <a:bodyPr>
            <a:normAutofit lnSpcReduction="10000"/>
          </a:bodyPr>
          <a:lstStyle/>
          <a:p>
            <a:r>
              <a:rPr lang="fr-FR" dirty="0"/>
              <a:t>Echange 1 : </a:t>
            </a:r>
          </a:p>
          <a:p>
            <a:pPr marL="0" indent="0">
              <a:buNone/>
            </a:pPr>
            <a:r>
              <a:rPr lang="fr-FR" dirty="0"/>
              <a:t>- Donner un exemple de séance de vitesse et ou endurance que vous proposerez dans votre catégorie </a:t>
            </a:r>
          </a:p>
          <a:p>
            <a:pPr marL="0" indent="0">
              <a:buNone/>
            </a:pPr>
            <a:endParaRPr lang="fr-FR" dirty="0"/>
          </a:p>
          <a:p>
            <a:r>
              <a:rPr lang="fr-FR" dirty="0"/>
              <a:t>Echange 2 : </a:t>
            </a:r>
          </a:p>
          <a:p>
            <a:pPr marL="0" indent="0">
              <a:buNone/>
            </a:pPr>
            <a:r>
              <a:rPr lang="fr-FR" dirty="0"/>
              <a:t>- Donner un exemple d’exercice contextualisé pour travailler VMA (exemple avec nombre de joueur, dimension terrain, temps de jeu) </a:t>
            </a:r>
          </a:p>
        </p:txBody>
      </p:sp>
    </p:spTree>
    <p:extLst>
      <p:ext uri="{BB962C8B-B14F-4D97-AF65-F5344CB8AC3E}">
        <p14:creationId xmlns:p14="http://schemas.microsoft.com/office/powerpoint/2010/main" val="165889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solidFill>
                  <a:srgbClr val="C00000"/>
                </a:solidFill>
              </a:rPr>
              <a:t>1) Croissance et maturation </a:t>
            </a:r>
            <a:br>
              <a:rPr lang="fr-FR" dirty="0"/>
            </a:br>
            <a:endParaRPr dirty="0"/>
          </a:p>
        </p:txBody>
      </p:sp>
      <p:sp>
        <p:nvSpPr>
          <p:cNvPr id="3" name="Content Placeholder 2"/>
          <p:cNvSpPr>
            <a:spLocks noGrp="1"/>
          </p:cNvSpPr>
          <p:nvPr>
            <p:ph idx="1"/>
          </p:nvPr>
        </p:nvSpPr>
        <p:spPr>
          <a:xfrm>
            <a:off x="457200" y="1608627"/>
            <a:ext cx="8229600" cy="3640745"/>
          </a:xfrm>
        </p:spPr>
        <p:txBody>
          <a:bodyPr>
            <a:normAutofit/>
          </a:bodyPr>
          <a:lstStyle/>
          <a:p>
            <a:pPr marL="0" indent="0">
              <a:buNone/>
            </a:pPr>
            <a:r>
              <a:rPr lang="fr-FR" b="1" dirty="0"/>
              <a:t>Les différents âges de l’enfant : </a:t>
            </a:r>
          </a:p>
          <a:p>
            <a:pPr marL="0" indent="0">
              <a:buNone/>
            </a:pPr>
            <a:endParaRPr lang="fr-FR" b="1" dirty="0"/>
          </a:p>
          <a:p>
            <a:pPr marL="0" indent="0">
              <a:buNone/>
            </a:pPr>
            <a:r>
              <a:rPr lang="fr-FR" dirty="0"/>
              <a:t>- </a:t>
            </a:r>
            <a:r>
              <a:rPr dirty="0"/>
              <a:t>Enfant : </a:t>
            </a:r>
            <a:r>
              <a:rPr dirty="0" err="1"/>
              <a:t>avant</a:t>
            </a:r>
            <a:r>
              <a:rPr dirty="0"/>
              <a:t> la </a:t>
            </a:r>
            <a:r>
              <a:rPr dirty="0" err="1"/>
              <a:t>puberté</a:t>
            </a:r>
            <a:r>
              <a:rPr dirty="0"/>
              <a:t> (fille &lt; 12 </a:t>
            </a:r>
            <a:r>
              <a:rPr dirty="0" err="1"/>
              <a:t>ans</a:t>
            </a:r>
            <a:r>
              <a:rPr dirty="0"/>
              <a:t>, garçon &lt; 14 </a:t>
            </a:r>
            <a:r>
              <a:rPr dirty="0" err="1"/>
              <a:t>ans</a:t>
            </a:r>
            <a:r>
              <a:rPr dirty="0"/>
              <a:t>)</a:t>
            </a:r>
            <a:r>
              <a:rPr lang="fr-FR" dirty="0"/>
              <a:t>. N’ont pas connu le pic de croissance</a:t>
            </a:r>
            <a:endParaRPr dirty="0"/>
          </a:p>
          <a:p>
            <a:endParaRPr dirty="0"/>
          </a:p>
          <a:p>
            <a:pPr marL="0" indent="0">
              <a:buNone/>
            </a:pPr>
            <a:r>
              <a:rPr lang="fr-FR" dirty="0"/>
              <a:t>- </a:t>
            </a:r>
            <a:r>
              <a:rPr dirty="0"/>
              <a:t>Adolescent : </a:t>
            </a:r>
            <a:r>
              <a:rPr lang="fr-FR" dirty="0"/>
              <a:t>fille </a:t>
            </a:r>
            <a:r>
              <a:rPr dirty="0"/>
              <a:t>(12–17 </a:t>
            </a:r>
            <a:r>
              <a:rPr dirty="0" err="1"/>
              <a:t>ans</a:t>
            </a:r>
            <a:r>
              <a:rPr dirty="0"/>
              <a:t>)</a:t>
            </a:r>
            <a:r>
              <a:rPr lang="fr-FR" dirty="0"/>
              <a:t> / Garçon (14-17)</a:t>
            </a:r>
            <a:endParaRPr dirty="0"/>
          </a:p>
          <a:p>
            <a:pPr marL="0" indent="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Croissance et maturation</a:t>
            </a:r>
          </a:p>
        </p:txBody>
      </p:sp>
      <p:sp>
        <p:nvSpPr>
          <p:cNvPr id="3" name="Content Placeholder 2"/>
          <p:cNvSpPr>
            <a:spLocks noGrp="1"/>
          </p:cNvSpPr>
          <p:nvPr>
            <p:ph idx="1"/>
          </p:nvPr>
        </p:nvSpPr>
        <p:spPr>
          <a:xfrm>
            <a:off x="457200" y="1865671"/>
            <a:ext cx="8229600" cy="4525963"/>
          </a:xfrm>
        </p:spPr>
        <p:txBody>
          <a:bodyPr>
            <a:normAutofit/>
          </a:bodyPr>
          <a:lstStyle/>
          <a:p>
            <a:r>
              <a:rPr dirty="0"/>
              <a:t> </a:t>
            </a:r>
            <a:r>
              <a:rPr dirty="0" err="1"/>
              <a:t>Croissance</a:t>
            </a:r>
            <a:r>
              <a:rPr dirty="0"/>
              <a:t> = augmentation des dimensions </a:t>
            </a:r>
            <a:r>
              <a:rPr dirty="0" err="1"/>
              <a:t>corporelles</a:t>
            </a:r>
            <a:r>
              <a:rPr dirty="0"/>
              <a:t>.</a:t>
            </a:r>
            <a:r>
              <a:rPr lang="fr-FR" dirty="0"/>
              <a:t> Pic de croissance 12 ans chez les filles et 14 ans chez les garçons </a:t>
            </a:r>
            <a:endParaRPr dirty="0"/>
          </a:p>
          <a:p>
            <a:endParaRPr dirty="0"/>
          </a:p>
          <a:p>
            <a:r>
              <a:rPr dirty="0"/>
              <a:t> Maturation = </a:t>
            </a:r>
            <a:r>
              <a:rPr dirty="0" err="1"/>
              <a:t>amélioration</a:t>
            </a:r>
            <a:r>
              <a:rPr dirty="0"/>
              <a:t> des </a:t>
            </a:r>
            <a:r>
              <a:rPr dirty="0" err="1"/>
              <a:t>fonctions</a:t>
            </a:r>
            <a:r>
              <a:rPr dirty="0"/>
              <a:t> </a:t>
            </a:r>
            <a:r>
              <a:rPr dirty="0" err="1"/>
              <a:t>biologiques</a:t>
            </a:r>
            <a:r>
              <a:rPr lang="fr-FR" dirty="0"/>
              <a:t> (système nerveux, système hormonal… </a:t>
            </a:r>
            <a:r>
              <a:rPr lang="fr-FR" dirty="0" err="1"/>
              <a:t>ect</a:t>
            </a:r>
            <a:r>
              <a:rPr lang="fr-FR" dirty="0"/>
              <a:t>)</a:t>
            </a:r>
            <a:endParaRPr dirty="0"/>
          </a:p>
          <a:p>
            <a:pPr marL="0" indent="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3B042-7B9D-B10D-0AE6-84B37C11640F}"/>
              </a:ext>
            </a:extLst>
          </p:cNvPr>
          <p:cNvSpPr>
            <a:spLocks noGrp="1"/>
          </p:cNvSpPr>
          <p:nvPr>
            <p:ph type="title"/>
          </p:nvPr>
        </p:nvSpPr>
        <p:spPr/>
        <p:txBody>
          <a:bodyPr/>
          <a:lstStyle/>
          <a:p>
            <a:r>
              <a:rPr lang="fr-FR" dirty="0"/>
              <a:t>Croissance et maturation </a:t>
            </a:r>
          </a:p>
        </p:txBody>
      </p:sp>
      <p:sp>
        <p:nvSpPr>
          <p:cNvPr id="3" name="Espace réservé du contenu 2">
            <a:extLst>
              <a:ext uri="{FF2B5EF4-FFF2-40B4-BE49-F238E27FC236}">
                <a16:creationId xmlns:a16="http://schemas.microsoft.com/office/drawing/2014/main" id="{3A814B07-D72D-6A81-6E2A-1AEA62836132}"/>
              </a:ext>
            </a:extLst>
          </p:cNvPr>
          <p:cNvSpPr>
            <a:spLocks noGrp="1"/>
          </p:cNvSpPr>
          <p:nvPr>
            <p:ph idx="1"/>
          </p:nvPr>
        </p:nvSpPr>
        <p:spPr/>
        <p:txBody>
          <a:bodyPr/>
          <a:lstStyle/>
          <a:p>
            <a:pPr marL="0" indent="0">
              <a:buNone/>
            </a:pPr>
            <a:r>
              <a:rPr lang="fr-FR" b="0" i="0" u="none" strike="noStrike" dirty="0">
                <a:solidFill>
                  <a:srgbClr val="000000"/>
                </a:solidFill>
                <a:effectLst/>
              </a:rPr>
              <a:t>L’état d’avancée de </a:t>
            </a:r>
            <a:r>
              <a:rPr lang="fr-FR" b="1" i="0" u="none" strike="noStrike" dirty="0">
                <a:solidFill>
                  <a:srgbClr val="000000"/>
                </a:solidFill>
                <a:effectLst/>
              </a:rPr>
              <a:t>la maturation</a:t>
            </a:r>
            <a:r>
              <a:rPr lang="fr-FR" b="0" i="0" u="none" strike="noStrike" dirty="0">
                <a:solidFill>
                  <a:srgbClr val="000000"/>
                </a:solidFill>
                <a:effectLst/>
              </a:rPr>
              <a:t> est apprécié à travers l’âge biologique. Il est possible d’</a:t>
            </a:r>
            <a:r>
              <a:rPr lang="fr-FR" b="1" i="0" u="none" strike="noStrike" dirty="0">
                <a:solidFill>
                  <a:srgbClr val="000000"/>
                </a:solidFill>
                <a:effectLst/>
              </a:rPr>
              <a:t>observer des écarts de 3 à 4 ans</a:t>
            </a:r>
            <a:r>
              <a:rPr lang="fr-FR" b="0" i="0" u="none" strike="noStrike" dirty="0">
                <a:solidFill>
                  <a:srgbClr val="000000"/>
                </a:solidFill>
                <a:effectLst/>
              </a:rPr>
              <a:t>, voire plus, d’âges biologiques pour deux individus ayant le </a:t>
            </a:r>
            <a:r>
              <a:rPr lang="fr-FR" b="1" i="0" u="none" strike="noStrike" dirty="0">
                <a:solidFill>
                  <a:srgbClr val="000000"/>
                </a:solidFill>
                <a:effectLst/>
              </a:rPr>
              <a:t>même âge chronologique</a:t>
            </a:r>
            <a:r>
              <a:rPr lang="fr-FR" b="0" i="0" u="none" strike="noStrike" dirty="0">
                <a:solidFill>
                  <a:srgbClr val="000000"/>
                </a:solidFill>
                <a:effectLst/>
              </a:rPr>
              <a:t> (calculé d’après la date de naissance). Ces écarts commencent dès l’âge de 6 ans et s’accentuent durant l’adolescence. </a:t>
            </a:r>
          </a:p>
        </p:txBody>
      </p:sp>
    </p:spTree>
    <p:extLst>
      <p:ext uri="{BB962C8B-B14F-4D97-AF65-F5344CB8AC3E}">
        <p14:creationId xmlns:p14="http://schemas.microsoft.com/office/powerpoint/2010/main" val="224840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Comment mesurer la maturation ?</a:t>
            </a:r>
          </a:p>
        </p:txBody>
      </p:sp>
      <p:sp>
        <p:nvSpPr>
          <p:cNvPr id="3" name="Content Placeholder 2"/>
          <p:cNvSpPr>
            <a:spLocks noGrp="1"/>
          </p:cNvSpPr>
          <p:nvPr>
            <p:ph idx="1"/>
          </p:nvPr>
        </p:nvSpPr>
        <p:spPr/>
        <p:txBody>
          <a:bodyPr>
            <a:normAutofit fontScale="92500" lnSpcReduction="20000"/>
          </a:bodyPr>
          <a:lstStyle/>
          <a:p>
            <a:pPr marL="0" indent="0">
              <a:buNone/>
            </a:pPr>
            <a:r>
              <a:rPr lang="fr-FR" dirty="0"/>
              <a:t>- </a:t>
            </a:r>
            <a:r>
              <a:rPr dirty="0"/>
              <a:t> Trois </a:t>
            </a:r>
            <a:r>
              <a:rPr dirty="0" err="1"/>
              <a:t>approches</a:t>
            </a:r>
            <a:r>
              <a:rPr dirty="0"/>
              <a:t> </a:t>
            </a:r>
            <a:r>
              <a:rPr dirty="0" err="1"/>
              <a:t>principales</a:t>
            </a:r>
            <a:r>
              <a:rPr dirty="0"/>
              <a:t> :</a:t>
            </a:r>
          </a:p>
          <a:p>
            <a:endParaRPr dirty="0"/>
          </a:p>
          <a:p>
            <a:pPr marL="0" indent="0">
              <a:buNone/>
            </a:pPr>
            <a:r>
              <a:rPr dirty="0"/>
              <a:t>1</a:t>
            </a:r>
            <a:r>
              <a:rPr lang="fr-FR" dirty="0"/>
              <a:t>)</a:t>
            </a:r>
            <a:r>
              <a:rPr dirty="0"/>
              <a:t> Maturation </a:t>
            </a:r>
            <a:r>
              <a:rPr dirty="0" err="1"/>
              <a:t>sexuelle</a:t>
            </a:r>
            <a:r>
              <a:rPr dirty="0"/>
              <a:t> (</a:t>
            </a:r>
            <a:r>
              <a:rPr dirty="0" err="1"/>
              <a:t>stades</a:t>
            </a:r>
            <a:r>
              <a:rPr dirty="0"/>
              <a:t> de Tanner) — usage </a:t>
            </a:r>
            <a:r>
              <a:rPr dirty="0" err="1"/>
              <a:t>limité</a:t>
            </a:r>
            <a:r>
              <a:rPr dirty="0"/>
              <a:t>.</a:t>
            </a:r>
          </a:p>
          <a:p>
            <a:pPr marL="0" indent="0">
              <a:buNone/>
            </a:pPr>
            <a:endParaRPr lang="fr-FR" dirty="0"/>
          </a:p>
          <a:p>
            <a:pPr marL="0" indent="0">
              <a:buNone/>
            </a:pPr>
            <a:r>
              <a:rPr lang="fr-FR" dirty="0"/>
              <a:t>2) </a:t>
            </a:r>
            <a:r>
              <a:rPr dirty="0"/>
              <a:t> Maturation </a:t>
            </a:r>
            <a:r>
              <a:rPr dirty="0" err="1"/>
              <a:t>osseuse</a:t>
            </a:r>
            <a:r>
              <a:rPr dirty="0"/>
              <a:t> — </a:t>
            </a:r>
            <a:r>
              <a:rPr dirty="0" err="1"/>
              <a:t>radiographie</a:t>
            </a:r>
            <a:r>
              <a:rPr dirty="0"/>
              <a:t> </a:t>
            </a:r>
            <a:r>
              <a:rPr dirty="0" err="1"/>
              <a:t>précise</a:t>
            </a:r>
            <a:r>
              <a:rPr dirty="0"/>
              <a:t> </a:t>
            </a:r>
            <a:r>
              <a:rPr dirty="0" err="1"/>
              <a:t>mais</a:t>
            </a:r>
            <a:r>
              <a:rPr dirty="0"/>
              <a:t> </a:t>
            </a:r>
            <a:r>
              <a:rPr dirty="0" err="1"/>
              <a:t>coûteuse</a:t>
            </a:r>
            <a:r>
              <a:rPr dirty="0"/>
              <a:t>.</a:t>
            </a:r>
          </a:p>
          <a:p>
            <a:endParaRPr dirty="0"/>
          </a:p>
          <a:p>
            <a:pPr marL="0" indent="0">
              <a:buNone/>
            </a:pPr>
            <a:r>
              <a:rPr dirty="0"/>
              <a:t>3</a:t>
            </a:r>
            <a:r>
              <a:rPr lang="fr-FR" dirty="0"/>
              <a:t>)</a:t>
            </a:r>
            <a:r>
              <a:rPr dirty="0"/>
              <a:t> Maturation </a:t>
            </a:r>
            <a:r>
              <a:rPr dirty="0" err="1"/>
              <a:t>somatique</a:t>
            </a:r>
            <a:r>
              <a:rPr dirty="0"/>
              <a:t> — </a:t>
            </a:r>
            <a:r>
              <a:rPr dirty="0" err="1"/>
              <a:t>mesure</a:t>
            </a:r>
            <a:r>
              <a:rPr dirty="0"/>
              <a:t> de la taille, du PVC (</a:t>
            </a:r>
            <a:r>
              <a:rPr dirty="0" err="1"/>
              <a:t>méthode</a:t>
            </a:r>
            <a:r>
              <a:rPr dirty="0"/>
              <a:t> de </a:t>
            </a:r>
            <a:r>
              <a:rPr dirty="0" err="1"/>
              <a:t>Mirwald</a:t>
            </a:r>
            <a:r>
              <a:rPr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fr-FR" sz="3600" dirty="0"/>
              <a:t>Quels conséquences pour l’éducateur ? </a:t>
            </a:r>
            <a:endParaRPr sz="3600" dirty="0"/>
          </a:p>
        </p:txBody>
      </p:sp>
      <p:sp>
        <p:nvSpPr>
          <p:cNvPr id="3" name="Content Placeholder 2"/>
          <p:cNvSpPr>
            <a:spLocks noGrp="1"/>
          </p:cNvSpPr>
          <p:nvPr>
            <p:ph idx="1"/>
          </p:nvPr>
        </p:nvSpPr>
        <p:spPr/>
        <p:txBody>
          <a:bodyPr>
            <a:normAutofit/>
          </a:bodyPr>
          <a:lstStyle/>
          <a:p>
            <a:pPr marL="0" indent="0">
              <a:buNone/>
            </a:pPr>
            <a:r>
              <a:rPr lang="fr-FR" sz="2200" dirty="0"/>
              <a:t>1) Proposer des situations pédagogiques plus adaptées </a:t>
            </a:r>
            <a:endParaRPr lang="fr-FR" sz="2200" dirty="0">
              <a:solidFill>
                <a:srgbClr val="000000"/>
              </a:solidFill>
            </a:endParaRPr>
          </a:p>
          <a:p>
            <a:pPr marL="0" indent="0">
              <a:buNone/>
            </a:pPr>
            <a:r>
              <a:rPr lang="fr-FR" sz="2200" dirty="0">
                <a:solidFill>
                  <a:srgbClr val="000000"/>
                </a:solidFill>
              </a:rPr>
              <a:t>« </a:t>
            </a:r>
            <a:r>
              <a:rPr lang="fr-FR" sz="2200" b="0" i="1" u="none" strike="noStrike" dirty="0">
                <a:solidFill>
                  <a:srgbClr val="000000"/>
                </a:solidFill>
                <a:effectLst/>
              </a:rPr>
              <a:t>par exemple, l’</a:t>
            </a:r>
            <a:r>
              <a:rPr lang="fr-FR" sz="2200" b="1" i="1" u="none" strike="noStrike" dirty="0">
                <a:solidFill>
                  <a:srgbClr val="000000"/>
                </a:solidFill>
                <a:effectLst/>
              </a:rPr>
              <a:t>entrainement en endurance</a:t>
            </a:r>
            <a:r>
              <a:rPr lang="fr-FR" sz="2200" b="0" i="1" u="none" strike="noStrike" dirty="0">
                <a:solidFill>
                  <a:srgbClr val="000000"/>
                </a:solidFill>
                <a:effectLst/>
              </a:rPr>
              <a:t> pourrait être proposé </a:t>
            </a:r>
            <a:r>
              <a:rPr lang="fr-FR" sz="2200" b="1" i="1" u="none" strike="noStrike" dirty="0">
                <a:solidFill>
                  <a:srgbClr val="000000"/>
                </a:solidFill>
                <a:effectLst/>
              </a:rPr>
              <a:t>plus tôt aux filles</a:t>
            </a:r>
            <a:r>
              <a:rPr lang="fr-FR" sz="2200" b="0" i="1" u="none" strike="noStrike" dirty="0">
                <a:solidFill>
                  <a:srgbClr val="000000"/>
                </a:solidFill>
                <a:effectLst/>
              </a:rPr>
              <a:t> par rapport aux garçons en raison de la précocité de leur puberté et de l’altération du potentiel aérobie musculaire que la puberté occasionne » </a:t>
            </a:r>
          </a:p>
          <a:p>
            <a:pPr marL="0" indent="0">
              <a:buNone/>
            </a:pPr>
            <a:endParaRPr lang="fr-FR" sz="2200" b="0" i="1" u="none" strike="noStrike" dirty="0">
              <a:solidFill>
                <a:srgbClr val="000000"/>
              </a:solidFill>
              <a:effectLst/>
            </a:endParaRPr>
          </a:p>
          <a:p>
            <a:pPr marL="0" indent="0">
              <a:buNone/>
            </a:pPr>
            <a:r>
              <a:rPr lang="fr-FR" sz="2200" b="0" i="0" u="none" strike="noStrike" dirty="0">
                <a:solidFill>
                  <a:srgbClr val="000000"/>
                </a:solidFill>
                <a:effectLst/>
              </a:rPr>
              <a:t>2) D’analyser plus justement les performances entre deux enfants de même âge chronologique (par exemple, un même niveau de force entre deux enfants devra orienter les conclusions de l’entraineur s’il existe une différence de maturation biologique entre les deux individus)</a:t>
            </a:r>
          </a:p>
          <a:p>
            <a:pPr marL="0" indent="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818AB-47B9-5B1F-45FC-E0894E9B1BAF}"/>
              </a:ext>
            </a:extLst>
          </p:cNvPr>
          <p:cNvSpPr>
            <a:spLocks noGrp="1"/>
          </p:cNvSpPr>
          <p:nvPr>
            <p:ph type="title"/>
          </p:nvPr>
        </p:nvSpPr>
        <p:spPr/>
        <p:txBody>
          <a:bodyPr>
            <a:normAutofit/>
          </a:bodyPr>
          <a:lstStyle/>
          <a:p>
            <a:r>
              <a:rPr lang="fr-FR" sz="2800" dirty="0"/>
              <a:t>Quels conséquences pour l’éducateur ? </a:t>
            </a:r>
          </a:p>
        </p:txBody>
      </p:sp>
      <p:sp>
        <p:nvSpPr>
          <p:cNvPr id="3" name="Espace réservé du contenu 2">
            <a:extLst>
              <a:ext uri="{FF2B5EF4-FFF2-40B4-BE49-F238E27FC236}">
                <a16:creationId xmlns:a16="http://schemas.microsoft.com/office/drawing/2014/main" id="{A0C646E0-9158-8E47-7BDD-7DD5AC1EB3B3}"/>
              </a:ext>
            </a:extLst>
          </p:cNvPr>
          <p:cNvSpPr>
            <a:spLocks noGrp="1"/>
          </p:cNvSpPr>
          <p:nvPr>
            <p:ph idx="1"/>
          </p:nvPr>
        </p:nvSpPr>
        <p:spPr/>
        <p:txBody>
          <a:bodyPr>
            <a:normAutofit/>
          </a:bodyPr>
          <a:lstStyle/>
          <a:p>
            <a:pPr marL="0" indent="0">
              <a:buNone/>
            </a:pPr>
            <a:r>
              <a:rPr lang="fr-FR" sz="2000" b="0" i="0" u="none" strike="noStrike" dirty="0">
                <a:solidFill>
                  <a:srgbClr val="000000"/>
                </a:solidFill>
                <a:effectLst/>
              </a:rPr>
              <a:t>3) De réduire les charges d’entraînement juste avant le PVC qui est une phase sensible de blessures en raison de l’allongement rapide des membres inférieurs et de l’augmentation associée de la raideur musculo-tendineuse (</a:t>
            </a:r>
            <a:r>
              <a:rPr lang="fr-FR" sz="2000" b="0" i="0" u="none" strike="noStrike" dirty="0" err="1">
                <a:solidFill>
                  <a:srgbClr val="000000"/>
                </a:solidFill>
                <a:effectLst/>
              </a:rPr>
              <a:t>Mersmann</a:t>
            </a:r>
            <a:r>
              <a:rPr lang="fr-FR" sz="2000" b="0" i="0" u="none" strike="noStrike" dirty="0">
                <a:solidFill>
                  <a:srgbClr val="000000"/>
                </a:solidFill>
                <a:effectLst/>
              </a:rPr>
              <a:t> et coll., 2017)</a:t>
            </a:r>
          </a:p>
          <a:p>
            <a:pPr marL="0" indent="0">
              <a:buNone/>
            </a:pPr>
            <a:endParaRPr lang="fr-FR" sz="2000" dirty="0">
              <a:solidFill>
                <a:srgbClr val="000000"/>
              </a:solidFill>
            </a:endParaRPr>
          </a:p>
          <a:p>
            <a:pPr marL="0" indent="0">
              <a:buNone/>
            </a:pPr>
            <a:r>
              <a:rPr lang="fr-FR" sz="2000" b="0" i="0" u="none" strike="noStrike" dirty="0">
                <a:solidFill>
                  <a:srgbClr val="000000"/>
                </a:solidFill>
                <a:effectLst/>
              </a:rPr>
              <a:t>4) De considérer que les gains rapides de performance au moment du PVC ne sont pas liés à l’entraînement proposé mais plutôt à la croissance naturelle de l’enfant,</a:t>
            </a:r>
          </a:p>
          <a:p>
            <a:pPr marL="0" indent="0">
              <a:buNone/>
            </a:pPr>
            <a:endParaRPr lang="fr-FR" sz="2000" dirty="0">
              <a:solidFill>
                <a:srgbClr val="000000"/>
              </a:solidFill>
            </a:endParaRPr>
          </a:p>
          <a:p>
            <a:pPr marL="0" indent="0">
              <a:buNone/>
            </a:pPr>
            <a:r>
              <a:rPr lang="fr-FR" sz="2000" b="0" i="0" u="none" strike="noStrike" dirty="0">
                <a:solidFill>
                  <a:srgbClr val="000000"/>
                </a:solidFill>
                <a:effectLst/>
              </a:rPr>
              <a:t>5) De se focaliser sur la coordination motrice qui commence à être altérée 6 mois avant le PVC en raison de la croissance rapide des membres inférieurs par rapport à celle du tronc</a:t>
            </a:r>
          </a:p>
          <a:p>
            <a:pPr marL="0" indent="0">
              <a:buNone/>
            </a:pPr>
            <a:endParaRPr lang="fr-FR" sz="2000" b="0" i="0" u="none" strike="noStrike" dirty="0">
              <a:solidFill>
                <a:srgbClr val="000000"/>
              </a:solidFill>
              <a:effectLst/>
            </a:endParaRPr>
          </a:p>
          <a:p>
            <a:pPr marL="0" indent="0">
              <a:buNone/>
            </a:pPr>
            <a:endParaRPr lang="fr-FR" sz="2400" dirty="0">
              <a:solidFill>
                <a:srgbClr val="000000"/>
              </a:solidFill>
            </a:endParaRPr>
          </a:p>
          <a:p>
            <a:pPr marL="0" indent="0">
              <a:buNone/>
            </a:pPr>
            <a:endParaRPr lang="fr-FR" sz="2000" b="0" i="0" u="none" strike="noStrike" dirty="0">
              <a:solidFill>
                <a:srgbClr val="000000"/>
              </a:solidFill>
              <a:effectLst/>
            </a:endParaRPr>
          </a:p>
          <a:p>
            <a:pPr marL="0" indent="0">
              <a:buNone/>
            </a:pPr>
            <a:endParaRPr lang="fr-FR" sz="2000" b="0" i="0" u="none" strike="noStrike" dirty="0">
              <a:solidFill>
                <a:srgbClr val="000000"/>
              </a:solidFill>
              <a:effectLst/>
            </a:endParaRPr>
          </a:p>
          <a:p>
            <a:pPr marL="0" indent="0">
              <a:buNone/>
            </a:pPr>
            <a:endParaRPr lang="fr-FR" sz="2000" b="0" i="0" u="none" strike="noStrike" dirty="0">
              <a:solidFill>
                <a:srgbClr val="000000"/>
              </a:solidFill>
              <a:effectLst/>
            </a:endParaRP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93600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rgbClr val="C00000"/>
                </a:solidFill>
              </a:rPr>
              <a:t>2) Structuration de l’entrainement au cours de la croissance :</a:t>
            </a:r>
            <a:endParaRPr sz="3600" b="1" dirty="0">
              <a:solidFill>
                <a:srgbClr val="C00000"/>
              </a:solidFill>
            </a:endParaRPr>
          </a:p>
        </p:txBody>
      </p:sp>
      <p:sp>
        <p:nvSpPr>
          <p:cNvPr id="3" name="Content Placeholder 2"/>
          <p:cNvSpPr>
            <a:spLocks noGrp="1"/>
          </p:cNvSpPr>
          <p:nvPr>
            <p:ph idx="1"/>
          </p:nvPr>
        </p:nvSpPr>
        <p:spPr>
          <a:xfrm>
            <a:off x="457200" y="1600200"/>
            <a:ext cx="8229600" cy="4983162"/>
          </a:xfrm>
        </p:spPr>
        <p:txBody>
          <a:bodyPr>
            <a:normAutofit/>
          </a:bodyPr>
          <a:lstStyle/>
          <a:p>
            <a:pPr marL="0" indent="0">
              <a:buNone/>
            </a:pPr>
            <a:r>
              <a:rPr lang="fr-FR" sz="2000" b="1" dirty="0"/>
              <a:t>1) </a:t>
            </a:r>
            <a:r>
              <a:rPr lang="fr-FR" sz="2000" b="1" i="0" u="none" strike="noStrike" dirty="0">
                <a:solidFill>
                  <a:srgbClr val="000000"/>
                </a:solidFill>
                <a:effectLst/>
              </a:rPr>
              <a:t>    Construire la base de la motricité</a:t>
            </a:r>
          </a:p>
          <a:p>
            <a:pPr marL="0" indent="0">
              <a:buNone/>
            </a:pPr>
            <a:r>
              <a:rPr lang="fr-FR" sz="2000" dirty="0"/>
              <a:t>- « </a:t>
            </a:r>
            <a:r>
              <a:rPr lang="fr-FR" sz="2000" i="1" dirty="0"/>
              <a:t>Pour qu’ils puissent se préparer aux exigences techniques et physiques de leur future activité sportive, les enfants doivent acquérir les bases fondamentales de la motricité puis les habiletés sportives </a:t>
            </a:r>
            <a:r>
              <a:rPr lang="fr-FR" sz="2000" dirty="0"/>
              <a:t>»</a:t>
            </a:r>
          </a:p>
          <a:p>
            <a:pPr marL="0" indent="0">
              <a:buNone/>
            </a:pPr>
            <a:r>
              <a:rPr lang="fr-FR" sz="2000" dirty="0"/>
              <a:t>- Ils doivent aussi acquérir les habiletés sportives de base telles que courir, sauter, lancer, glisser, grimper, attraper, frapper dans un ballon, pédaler et nager, en participant à une multitude d’activités physiques aussi variées que possible. </a:t>
            </a:r>
          </a:p>
          <a:p>
            <a:pPr marL="0" indent="0">
              <a:buNone/>
            </a:pPr>
            <a:r>
              <a:rPr lang="fr-FR" sz="2000" dirty="0"/>
              <a:t>- Concept de transfert </a:t>
            </a:r>
          </a:p>
          <a:p>
            <a:pPr marL="0" indent="0">
              <a:buNone/>
            </a:pPr>
            <a:endParaRPr lang="fr-FR" sz="2000" dirty="0"/>
          </a:p>
          <a:p>
            <a:pPr marL="0" indent="0">
              <a:buNone/>
            </a:pPr>
            <a:r>
              <a:rPr lang="fr-FR" sz="2000" u="sng" dirty="0"/>
              <a:t>Rappel : </a:t>
            </a:r>
            <a:r>
              <a:rPr lang="fr-FR" sz="2000" dirty="0"/>
              <a:t>Le développement de ces fondamentaux ne doit pas se faire uniquement dans les structures sportives et encadrées ou lors des séances d’éducation physique et sportive à l’école. Les activités récréatives avec les parents sont également des périodes privilégiées pour travailler les fondements de la motricité chez l’enfant. </a:t>
            </a:r>
          </a:p>
          <a:p>
            <a:pPr marL="0" indent="0">
              <a:buNone/>
            </a:pPr>
            <a:endParaRPr lang="fr-FR" sz="2000" dirty="0"/>
          </a:p>
          <a:p>
            <a:pPr marL="0" indent="0">
              <a:buNone/>
            </a:pPr>
            <a:endParaRPr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700</TotalTime>
  <Words>1669</Words>
  <Application>Microsoft Macintosh PowerPoint</Application>
  <PresentationFormat>Affichage à l'écran (4:3)</PresentationFormat>
  <Paragraphs>151</Paragraphs>
  <Slides>27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Calibri</vt:lpstr>
      <vt:lpstr>Office Theme</vt:lpstr>
      <vt:lpstr>L’entraînement du jeune sportif</vt:lpstr>
      <vt:lpstr>Introduction</vt:lpstr>
      <vt:lpstr>1) Croissance et maturation  </vt:lpstr>
      <vt:lpstr>Croissance et maturation</vt:lpstr>
      <vt:lpstr>Croissance et maturation </vt:lpstr>
      <vt:lpstr>Comment mesurer la maturation ?</vt:lpstr>
      <vt:lpstr>Quels conséquences pour l’éducateur ? </vt:lpstr>
      <vt:lpstr>Quels conséquences pour l’éducateur ? </vt:lpstr>
      <vt:lpstr>2) Structuration de l’entrainement au cours de la croissance :</vt:lpstr>
      <vt:lpstr>Présentation PowerPoint</vt:lpstr>
      <vt:lpstr>L’endurance</vt:lpstr>
      <vt:lpstr>Exemple terrain :</vt:lpstr>
      <vt:lpstr>Force</vt:lpstr>
      <vt:lpstr>Recommandations pratiques force </vt:lpstr>
      <vt:lpstr>Exemple terrain</vt:lpstr>
      <vt:lpstr>Vitesse </vt:lpstr>
      <vt:lpstr>Vitesse </vt:lpstr>
      <vt:lpstr>Exemple terrain</vt:lpstr>
      <vt:lpstr>Souplesse </vt:lpstr>
      <vt:lpstr>Recommandations pratiques souplesse </vt:lpstr>
      <vt:lpstr>Schéma des points à retenir </vt:lpstr>
      <vt:lpstr>Points clés à retenir </vt:lpstr>
      <vt:lpstr>Points clé a retenir </vt:lpstr>
      <vt:lpstr>Présentation PowerPoint</vt:lpstr>
      <vt:lpstr>Présentation PowerPoint</vt:lpstr>
      <vt:lpstr>Entrainer c’est faire des choix !</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L’entraînement du jeune sportif</dc:title>
  <dc:subject/>
  <dc:creator/>
  <cp:keywords/>
  <dc:description>generated using python-pptx</dc:description>
  <cp:lastModifiedBy>Pierrick Arnal</cp:lastModifiedBy>
  <cp:revision>2</cp:revision>
  <dcterms:created xsi:type="dcterms:W3CDTF">2013-01-27T09:14:16Z</dcterms:created>
  <dcterms:modified xsi:type="dcterms:W3CDTF">2025-11-03T21:12:05Z</dcterms:modified>
  <cp:category/>
</cp:coreProperties>
</file>